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5" r:id="rId4"/>
    <p:sldId id="266" r:id="rId5"/>
    <p:sldId id="263" r:id="rId6"/>
    <p:sldId id="258" r:id="rId7"/>
    <p:sldId id="259" r:id="rId8"/>
    <p:sldId id="260" r:id="rId9"/>
    <p:sldId id="261" r:id="rId10"/>
    <p:sldId id="262"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41" autoAdjust="0"/>
  </p:normalViewPr>
  <p:slideViewPr>
    <p:cSldViewPr>
      <p:cViewPr varScale="1">
        <p:scale>
          <a:sx n="56" d="100"/>
          <a:sy n="56" d="100"/>
        </p:scale>
        <p:origin x="-1661"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53AE4D-13B7-4FF3-A8FC-A70C6A3AE56B}"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86632-7320-4FFF-B428-25B7645D0F24}" type="slidenum">
              <a:rPr lang="en-US" smtClean="0"/>
              <a:t>‹#›</a:t>
            </a:fld>
            <a:endParaRPr lang="en-US"/>
          </a:p>
        </p:txBody>
      </p:sp>
    </p:spTree>
    <p:extLst>
      <p:ext uri="{BB962C8B-B14F-4D97-AF65-F5344CB8AC3E}">
        <p14:creationId xmlns:p14="http://schemas.microsoft.com/office/powerpoint/2010/main" val="9544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a:t>
            </a:r>
            <a:r>
              <a:rPr lang="en-US" baseline="0" dirty="0" smtClean="0"/>
              <a:t> Math</a:t>
            </a:r>
          </a:p>
          <a:p>
            <a:endParaRPr lang="en-US" baseline="0" dirty="0" smtClean="0"/>
          </a:p>
          <a:p>
            <a:r>
              <a:rPr lang="en-US" baseline="0" dirty="0" smtClean="0"/>
              <a:t>1.) Start with eight more than the number of years in a century. (108)  Divide by the number of sides on a nonagon.  (12)  Subtract the number of vertices on a pentagon.  (7)  Multiply by the sum of 1 and 7. (56)</a:t>
            </a:r>
          </a:p>
          <a:p>
            <a:endParaRPr lang="en-US" baseline="0" dirty="0" smtClean="0"/>
          </a:p>
          <a:p>
            <a:r>
              <a:rPr lang="en-US" baseline="0" dirty="0" smtClean="0"/>
              <a:t>2.) Start with twelve fewer than the number of eggs in a dozen.  (0)  Divide by the number of sides on a dodecagon. (0)  Subtract the number of sides on a hexagon.  (-6).  Multiply by the difference of 8 and 4.  (24)</a:t>
            </a:r>
            <a:endParaRPr lang="en-US" dirty="0"/>
          </a:p>
        </p:txBody>
      </p:sp>
      <p:sp>
        <p:nvSpPr>
          <p:cNvPr id="4" name="Slide Number Placeholder 3"/>
          <p:cNvSpPr>
            <a:spLocks noGrp="1"/>
          </p:cNvSpPr>
          <p:nvPr>
            <p:ph type="sldNum" sz="quarter" idx="10"/>
          </p:nvPr>
        </p:nvSpPr>
        <p:spPr/>
        <p:txBody>
          <a:bodyPr/>
          <a:lstStyle/>
          <a:p>
            <a:fld id="{51386632-7320-4FFF-B428-25B7645D0F24}" type="slidenum">
              <a:rPr lang="en-US" smtClean="0"/>
              <a:t>1</a:t>
            </a:fld>
            <a:endParaRPr lang="en-US"/>
          </a:p>
        </p:txBody>
      </p:sp>
    </p:spTree>
    <p:extLst>
      <p:ext uri="{BB962C8B-B14F-4D97-AF65-F5344CB8AC3E}">
        <p14:creationId xmlns:p14="http://schemas.microsoft.com/office/powerpoint/2010/main" val="91144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E0FE06B-F54A-46FA-A35F-78FCD906C28C}"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E06B-F54A-46FA-A35F-78FCD906C28C}"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E06B-F54A-46FA-A35F-78FCD906C28C}"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E06B-F54A-46FA-A35F-78FCD906C2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60EACBB-33E2-4BD4-931D-CAD1EC638E48}" type="datetimeFigureOut">
              <a:rPr lang="en-US" smtClean="0"/>
              <a:t>1/22/2013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E06B-F54A-46FA-A35F-78FCD906C28C}"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0EACBB-33E2-4BD4-931D-CAD1EC638E48}" type="datetimeFigureOut">
              <a:rPr lang="en-US" smtClean="0"/>
              <a:t>1/22/2013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E0FE06B-F54A-46FA-A35F-78FCD906C28C}"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DK5Z709J2eo&amp;list=PLF7CBA45AEBAD18B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G_GBwuYuOO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madeit4u.com/cpa/9th%20Calendars/Notes/creating%20a%20sierpinski%20triangle%20with%20audio.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madeit4u.com/cpa/9th%20Calendars/Notes/creating%20a%20koch%20curve.mp4" TargetMode="External"/><Relationship Id="rId1" Type="http://schemas.openxmlformats.org/officeDocument/2006/relationships/slideLayout" Target="../slideLayouts/slideLayout2.xml"/><Relationship Id="rId4" Type="http://schemas.openxmlformats.org/officeDocument/2006/relationships/hyperlink" Target="http://www.imadeit4u.com/cpa/9th%20Calendars/Notes/creating%20a%20koch%20snowflake.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1623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Tuesday, January 22, 2013</a:t>
            </a:r>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432560" y="1850064"/>
                <a:ext cx="7406640" cy="4169736"/>
              </a:xfrm>
            </p:spPr>
            <p:txBody>
              <a:bodyPr>
                <a:normAutofit lnSpcReduction="10000"/>
              </a:bodyPr>
              <a:lstStyle/>
              <a:p>
                <a:r>
                  <a:rPr lang="en-US" dirty="0" smtClean="0"/>
                  <a:t>Agenda:</a:t>
                </a:r>
              </a:p>
              <a:p>
                <a:pPr>
                  <a:buFont typeface="Arial" charset="0"/>
                  <a:buChar char="•"/>
                </a:pPr>
                <a:r>
                  <a:rPr lang="en-US" dirty="0" smtClean="0"/>
                  <a:t>TISK &amp; 2 MM</a:t>
                </a:r>
              </a:p>
              <a:p>
                <a:pPr>
                  <a:buFont typeface="Arial" charset="0"/>
                  <a:buChar char="•"/>
                </a:pPr>
                <a:r>
                  <a:rPr lang="en-US" dirty="0" smtClean="0"/>
                  <a:t>Review HW answers</a:t>
                </a:r>
              </a:p>
              <a:p>
                <a:pPr>
                  <a:buFont typeface="Arial" charset="0"/>
                  <a:buChar char="•"/>
                </a:pPr>
                <a:r>
                  <a:rPr lang="en-US" dirty="0" smtClean="0"/>
                  <a:t>Lesson 7-6 (part 1)</a:t>
                </a:r>
              </a:p>
              <a:p>
                <a:pPr>
                  <a:buFont typeface="Arial" charset="0"/>
                  <a:buChar char="•"/>
                </a:pPr>
                <a:r>
                  <a:rPr lang="en-US" dirty="0" smtClean="0"/>
                  <a:t>Homework: Work on §7-6 problems in packet</a:t>
                </a:r>
              </a:p>
              <a:p>
                <a:r>
                  <a:rPr lang="en-US" dirty="0" smtClean="0"/>
                  <a:t>TISK Problems</a:t>
                </a:r>
              </a:p>
              <a:p>
                <a:pPr marL="541782" lvl="0" indent="-514350">
                  <a:buAutoNum type="arabicParenR"/>
                </a:pPr>
                <a:r>
                  <a:rPr lang="en-US" dirty="0" smtClean="0"/>
                  <a:t>Evaluate: </a:t>
                </a:r>
                <a14:m>
                  <m:oMath xmlns:m="http://schemas.openxmlformats.org/officeDocument/2006/math">
                    <m:r>
                      <a:rPr lang="en-US" i="1">
                        <a:latin typeface="Cambria Math"/>
                      </a:rPr>
                      <m:t>6−315÷(</m:t>
                    </m:r>
                    <m:sSup>
                      <m:sSupPr>
                        <m:ctrlPr>
                          <a:rPr lang="en-US" i="1">
                            <a:latin typeface="Cambria Math"/>
                          </a:rPr>
                        </m:ctrlPr>
                      </m:sSupPr>
                      <m:e>
                        <m:r>
                          <a:rPr lang="en-US" i="1">
                            <a:latin typeface="Cambria Math"/>
                          </a:rPr>
                          <m:t>7</m:t>
                        </m:r>
                      </m:e>
                      <m:sup>
                        <m:r>
                          <a:rPr lang="en-US" i="1">
                            <a:latin typeface="Cambria Math"/>
                          </a:rPr>
                          <m:t>2</m:t>
                        </m:r>
                      </m:sup>
                    </m:sSup>
                    <m:r>
                      <a:rPr lang="en-US" i="1">
                        <a:latin typeface="Cambria Math"/>
                      </a:rPr>
                      <m:t>−4)2</m:t>
                    </m:r>
                  </m:oMath>
                </a14:m>
                <a:endParaRPr lang="en-US" dirty="0" smtClean="0"/>
              </a:p>
              <a:p>
                <a:pPr marL="541782" lvl="0" indent="-514350">
                  <a:buAutoNum type="arabicParenR"/>
                </a:pPr>
                <a:r>
                  <a:rPr lang="en-US" dirty="0" smtClean="0"/>
                  <a:t>Factor completely: </a:t>
                </a:r>
                <a14:m>
                  <m:oMath xmlns:m="http://schemas.openxmlformats.org/officeDocument/2006/math">
                    <m:r>
                      <a:rPr lang="en-US" b="0" i="1" smtClean="0">
                        <a:latin typeface="Cambria Math"/>
                      </a:rPr>
                      <m:t>81−</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oMath>
                </a14:m>
                <a:endParaRPr lang="en-US" dirty="0" smtClean="0"/>
              </a:p>
              <a:p>
                <a:pPr marL="541782" lvl="0" indent="-514350">
                  <a:buAutoNum type="arabicParenR"/>
                </a:pPr>
                <a:r>
                  <a:rPr lang="en-US" dirty="0" smtClean="0"/>
                  <a:t>Find the value of </a:t>
                </a:r>
                <a:r>
                  <a:rPr lang="en-US" i="1" dirty="0" smtClean="0"/>
                  <a:t>y</a:t>
                </a:r>
                <a:r>
                  <a:rPr lang="en-US" dirty="0"/>
                  <a:t>:</a:t>
                </a:r>
              </a:p>
              <a:p>
                <a:endParaRPr lang="en-US"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432560" y="1850064"/>
                <a:ext cx="7406640" cy="4169736"/>
              </a:xfrm>
              <a:blipFill rotWithShape="1">
                <a:blip r:embed="rId4"/>
                <a:stretch>
                  <a:fillRect l="-1070" t="-3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64808" y="5474732"/>
                <a:ext cx="1202791"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b="0" i="1" smtClean="0">
                          <a:latin typeface="Cambria Math"/>
                        </a:rPr>
                        <m:t>4</m:t>
                      </m:r>
                      <m:r>
                        <a:rPr lang="en-US" b="0" i="1" smtClean="0">
                          <a:latin typeface="Cambria Math"/>
                        </a:rPr>
                        <m:t>𝑦</m:t>
                      </m:r>
                      <m:r>
                        <a:rPr lang="en-US" b="0" i="1" smtClean="0">
                          <a:latin typeface="Cambria Math"/>
                        </a:rPr>
                        <m:t>−3</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264808" y="5474732"/>
                <a:ext cx="1202791" cy="369332"/>
              </a:xfrm>
              <a:prstGeom prst="rect">
                <a:avLst/>
              </a:prstGeom>
              <a:blipFill rotWithShape="1">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91200" y="6324600"/>
                <a:ext cx="2285999"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b="0" i="1" smtClean="0">
                          <a:latin typeface="Cambria Math"/>
                        </a:rPr>
                        <m:t>12</m:t>
                      </m:r>
                      <m:r>
                        <a:rPr lang="en-US" b="0" i="1" smtClean="0">
                          <a:latin typeface="Cambria Math"/>
                        </a:rPr>
                        <m:t>𝑦</m:t>
                      </m:r>
                      <m:r>
                        <a:rPr lang="en-US" b="0" i="1" smtClean="0">
                          <a:latin typeface="Cambria Math"/>
                        </a:rPr>
                        <m:t>+9</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91200" y="6324600"/>
                <a:ext cx="2285999" cy="369332"/>
              </a:xfrm>
              <a:prstGeom prst="rect">
                <a:avLst/>
              </a:prstGeom>
              <a:blipFill rotWithShape="1">
                <a:blip r:embed="rId6"/>
                <a:stretch>
                  <a:fillRect b="-1333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4736592" cy="4800600"/>
          </a:xfrm>
        </p:spPr>
        <p:txBody>
          <a:bodyPr>
            <a:normAutofit fontScale="85000" lnSpcReduction="20000"/>
          </a:bodyPr>
          <a:lstStyle/>
          <a:p>
            <a:r>
              <a:rPr lang="en-US" dirty="0" smtClean="0"/>
              <a:t>Mandelbrot</a:t>
            </a:r>
          </a:p>
          <a:p>
            <a:pPr lvl="1"/>
            <a:r>
              <a:rPr lang="en-US" dirty="0" smtClean="0"/>
              <a:t>Benoit Mandelbrot</a:t>
            </a:r>
          </a:p>
          <a:p>
            <a:pPr lvl="1"/>
            <a:r>
              <a:rPr lang="en-US" dirty="0" smtClean="0"/>
              <a:t>Polish-born, French and American Mathematician</a:t>
            </a:r>
          </a:p>
          <a:p>
            <a:pPr lvl="2"/>
            <a:r>
              <a:rPr lang="en-US" dirty="0" smtClean="0"/>
              <a:t>Did the most to formalize study of fractals</a:t>
            </a:r>
          </a:p>
          <a:p>
            <a:pPr lvl="2"/>
            <a:r>
              <a:rPr lang="en-US" dirty="0" smtClean="0"/>
              <a:t>Dr. Mandelbrot felt that “pure” mathematics was too strict to describe real phenomena in nature.</a:t>
            </a:r>
          </a:p>
          <a:p>
            <a:pPr lvl="2"/>
            <a:r>
              <a:rPr lang="en-US" dirty="0" smtClean="0"/>
              <a:t>“Clouds are not spheres, mountains are not cones, coastlines are not circles, bark is not smooth, and lightning does not travel in a straight line.” – Benoit Mandelbrot</a:t>
            </a:r>
          </a:p>
          <a:p>
            <a:pPr lvl="2"/>
            <a:r>
              <a:rPr lang="en-US" dirty="0" smtClean="0"/>
              <a:t>By using fractals, he was able to show much more natural shapes!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096000" y="1143000"/>
            <a:ext cx="2927555" cy="3200400"/>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6324600" y="4724400"/>
            <a:ext cx="2514600" cy="16764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6019800" y="2362200"/>
            <a:ext cx="2971800" cy="2853460"/>
          </a:xfrm>
          <a:prstGeom prst="rect">
            <a:avLst/>
          </a:prstGeom>
          <a:noFill/>
          <a:ln w="9525">
            <a:noFill/>
            <a:miter lim="800000"/>
            <a:headEnd/>
            <a:tailEnd/>
          </a:ln>
          <a:effectLst/>
        </p:spPr>
      </p:pic>
      <p:pic>
        <p:nvPicPr>
          <p:cNvPr id="3076" name="Picture 4" descr="http://www.deviantart.com/download/115978504/Tree_branches_by_TudorxRose.jpg"/>
          <p:cNvPicPr>
            <a:picLocks noChangeAspect="1" noChangeArrowheads="1"/>
          </p:cNvPicPr>
          <p:nvPr/>
        </p:nvPicPr>
        <p:blipFill>
          <a:blip r:embed="rId5" cstate="print"/>
          <a:srcRect/>
          <a:stretch>
            <a:fillRect/>
          </a:stretch>
        </p:blipFill>
        <p:spPr bwMode="auto">
          <a:xfrm>
            <a:off x="6248400" y="1981200"/>
            <a:ext cx="2743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style.rotation</p:attrName>
                                        </p:attrNameLst>
                                      </p:cBhvr>
                                      <p:tavLst>
                                        <p:tav tm="0">
                                          <p:val>
                                            <p:fltVal val="360"/>
                                          </p:val>
                                        </p:tav>
                                        <p:tav tm="100000">
                                          <p:val>
                                            <p:fltVal val="0"/>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 calcmode="lin" valueType="num">
                                      <p:cBhvr>
                                        <p:cTn id="52" dur="500" fill="hold"/>
                                        <p:tgtEl>
                                          <p:spTgt spid="5"/>
                                        </p:tgtEl>
                                        <p:attrNameLst>
                                          <p:attrName>style.rotation</p:attrName>
                                        </p:attrNameLst>
                                      </p:cBhvr>
                                      <p:tavLst>
                                        <p:tav tm="0">
                                          <p:val>
                                            <p:fltVal val="360"/>
                                          </p:val>
                                        </p:tav>
                                        <p:tav tm="100000">
                                          <p:val>
                                            <p:fltVal val="0"/>
                                          </p:val>
                                        </p:tav>
                                      </p:tavLst>
                                    </p:anim>
                                    <p:animEffect transition="in" filter="fade">
                                      <p:cBhvr>
                                        <p:cTn id="53" dur="500"/>
                                        <p:tgtEl>
                                          <p:spTgt spid="5"/>
                                        </p:tgtEl>
                                      </p:cBhvr>
                                    </p:animEffect>
                                  </p:childTnLst>
                                </p:cTn>
                              </p:par>
                              <p:par>
                                <p:cTn id="54" presetID="49" presetClass="exit" presetSubtype="0" accel="100000" fill="hold" nodeType="withEffect">
                                  <p:stCondLst>
                                    <p:cond delay="0"/>
                                  </p:stCondLst>
                                  <p:childTnLst>
                                    <p:anim calcmode="lin" valueType="num">
                                      <p:cBhvr>
                                        <p:cTn id="55" dur="500"/>
                                        <p:tgtEl>
                                          <p:spTgt spid="4"/>
                                        </p:tgtEl>
                                        <p:attrNameLst>
                                          <p:attrName>ppt_w</p:attrName>
                                        </p:attrNameLst>
                                      </p:cBhvr>
                                      <p:tavLst>
                                        <p:tav tm="0">
                                          <p:val>
                                            <p:strVal val="ppt_w"/>
                                          </p:val>
                                        </p:tav>
                                        <p:tav tm="100000">
                                          <p:val>
                                            <p:fltVal val="0"/>
                                          </p:val>
                                        </p:tav>
                                      </p:tavLst>
                                    </p:anim>
                                    <p:anim calcmode="lin" valueType="num">
                                      <p:cBhvr>
                                        <p:cTn id="56" dur="500"/>
                                        <p:tgtEl>
                                          <p:spTgt spid="4"/>
                                        </p:tgtEl>
                                        <p:attrNameLst>
                                          <p:attrName>ppt_h</p:attrName>
                                        </p:attrNameLst>
                                      </p:cBhvr>
                                      <p:tavLst>
                                        <p:tav tm="0">
                                          <p:val>
                                            <p:strVal val="ppt_h"/>
                                          </p:val>
                                        </p:tav>
                                        <p:tav tm="100000">
                                          <p:val>
                                            <p:fltVal val="0"/>
                                          </p:val>
                                        </p:tav>
                                      </p:tavLst>
                                    </p:anim>
                                    <p:anim calcmode="lin" valueType="num">
                                      <p:cBhvr>
                                        <p:cTn id="57" dur="500"/>
                                        <p:tgtEl>
                                          <p:spTgt spid="4"/>
                                        </p:tgtEl>
                                        <p:attrNameLst>
                                          <p:attrName>style.rotation</p:attrName>
                                        </p:attrNameLst>
                                      </p:cBhvr>
                                      <p:tavLst>
                                        <p:tav tm="0">
                                          <p:val>
                                            <p:fltVal val="0"/>
                                          </p:val>
                                        </p:tav>
                                        <p:tav tm="100000">
                                          <p:val>
                                            <p:fltVal val="360"/>
                                          </p:val>
                                        </p:tav>
                                      </p:tavLst>
                                    </p:anim>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 calcmode="lin" valueType="num">
                                      <p:cBhvr>
                                        <p:cTn id="66" dur="500" fill="hold"/>
                                        <p:tgtEl>
                                          <p:spTgt spid="6"/>
                                        </p:tgtEl>
                                        <p:attrNameLst>
                                          <p:attrName>style.rotation</p:attrName>
                                        </p:attrNameLst>
                                      </p:cBhvr>
                                      <p:tavLst>
                                        <p:tav tm="0">
                                          <p:val>
                                            <p:fltVal val="360"/>
                                          </p:val>
                                        </p:tav>
                                        <p:tav tm="100000">
                                          <p:val>
                                            <p:fltVal val="0"/>
                                          </p:val>
                                        </p:tav>
                                      </p:tavLst>
                                    </p:anim>
                                    <p:animEffect transition="in" filter="fade">
                                      <p:cBhvr>
                                        <p:cTn id="67" dur="500"/>
                                        <p:tgtEl>
                                          <p:spTgt spid="6"/>
                                        </p:tgtEl>
                                      </p:cBhvr>
                                    </p:animEffect>
                                  </p:childTnLst>
                                </p:cTn>
                              </p:par>
                              <p:par>
                                <p:cTn id="68" presetID="49" presetClass="exit" presetSubtype="0" accel="100000" fill="hold" nodeType="withEffect">
                                  <p:stCondLst>
                                    <p:cond delay="0"/>
                                  </p:stCondLst>
                                  <p:childTnLst>
                                    <p:anim calcmode="lin" valueType="num">
                                      <p:cBhvr>
                                        <p:cTn id="69" dur="500"/>
                                        <p:tgtEl>
                                          <p:spTgt spid="5"/>
                                        </p:tgtEl>
                                        <p:attrNameLst>
                                          <p:attrName>ppt_w</p:attrName>
                                        </p:attrNameLst>
                                      </p:cBhvr>
                                      <p:tavLst>
                                        <p:tav tm="0">
                                          <p:val>
                                            <p:strVal val="ppt_w"/>
                                          </p:val>
                                        </p:tav>
                                        <p:tav tm="100000">
                                          <p:val>
                                            <p:fltVal val="0"/>
                                          </p:val>
                                        </p:tav>
                                      </p:tavLst>
                                    </p:anim>
                                    <p:anim calcmode="lin" valueType="num">
                                      <p:cBhvr>
                                        <p:cTn id="70" dur="500"/>
                                        <p:tgtEl>
                                          <p:spTgt spid="5"/>
                                        </p:tgtEl>
                                        <p:attrNameLst>
                                          <p:attrName>ppt_h</p:attrName>
                                        </p:attrNameLst>
                                      </p:cBhvr>
                                      <p:tavLst>
                                        <p:tav tm="0">
                                          <p:val>
                                            <p:strVal val="ppt_h"/>
                                          </p:val>
                                        </p:tav>
                                        <p:tav tm="100000">
                                          <p:val>
                                            <p:fltVal val="0"/>
                                          </p:val>
                                        </p:tav>
                                      </p:tavLst>
                                    </p:anim>
                                    <p:anim calcmode="lin" valueType="num">
                                      <p:cBhvr>
                                        <p:cTn id="71" dur="500"/>
                                        <p:tgtEl>
                                          <p:spTgt spid="5"/>
                                        </p:tgtEl>
                                        <p:attrNameLst>
                                          <p:attrName>style.rotation</p:attrName>
                                        </p:attrNameLst>
                                      </p:cBhvr>
                                      <p:tavLst>
                                        <p:tav tm="0">
                                          <p:val>
                                            <p:fltVal val="0"/>
                                          </p:val>
                                        </p:tav>
                                        <p:tav tm="100000">
                                          <p:val>
                                            <p:fltVal val="360"/>
                                          </p:val>
                                        </p:tav>
                                      </p:tavLst>
                                    </p:anim>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3076"/>
                                        </p:tgtEl>
                                        <p:attrNameLst>
                                          <p:attrName>style.visibility</p:attrName>
                                        </p:attrNameLst>
                                      </p:cBhvr>
                                      <p:to>
                                        <p:strVal val="visible"/>
                                      </p:to>
                                    </p:set>
                                    <p:anim calcmode="lin" valueType="num">
                                      <p:cBhvr>
                                        <p:cTn id="78" dur="500" fill="hold"/>
                                        <p:tgtEl>
                                          <p:spTgt spid="3076"/>
                                        </p:tgtEl>
                                        <p:attrNameLst>
                                          <p:attrName>ppt_w</p:attrName>
                                        </p:attrNameLst>
                                      </p:cBhvr>
                                      <p:tavLst>
                                        <p:tav tm="0">
                                          <p:val>
                                            <p:fltVal val="0"/>
                                          </p:val>
                                        </p:tav>
                                        <p:tav tm="100000">
                                          <p:val>
                                            <p:strVal val="#ppt_w"/>
                                          </p:val>
                                        </p:tav>
                                      </p:tavLst>
                                    </p:anim>
                                    <p:anim calcmode="lin" valueType="num">
                                      <p:cBhvr>
                                        <p:cTn id="79" dur="500" fill="hold"/>
                                        <p:tgtEl>
                                          <p:spTgt spid="3076"/>
                                        </p:tgtEl>
                                        <p:attrNameLst>
                                          <p:attrName>ppt_h</p:attrName>
                                        </p:attrNameLst>
                                      </p:cBhvr>
                                      <p:tavLst>
                                        <p:tav tm="0">
                                          <p:val>
                                            <p:fltVal val="0"/>
                                          </p:val>
                                        </p:tav>
                                        <p:tav tm="100000">
                                          <p:val>
                                            <p:strVal val="#ppt_h"/>
                                          </p:val>
                                        </p:tav>
                                      </p:tavLst>
                                    </p:anim>
                                    <p:anim calcmode="lin" valueType="num">
                                      <p:cBhvr>
                                        <p:cTn id="80" dur="500" fill="hold"/>
                                        <p:tgtEl>
                                          <p:spTgt spid="3076"/>
                                        </p:tgtEl>
                                        <p:attrNameLst>
                                          <p:attrName>style.rotation</p:attrName>
                                        </p:attrNameLst>
                                      </p:cBhvr>
                                      <p:tavLst>
                                        <p:tav tm="0">
                                          <p:val>
                                            <p:fltVal val="360"/>
                                          </p:val>
                                        </p:tav>
                                        <p:tav tm="100000">
                                          <p:val>
                                            <p:fltVal val="0"/>
                                          </p:val>
                                        </p:tav>
                                      </p:tavLst>
                                    </p:anim>
                                    <p:animEffect transition="in" filter="fade">
                                      <p:cBhvr>
                                        <p:cTn id="81" dur="500"/>
                                        <p:tgtEl>
                                          <p:spTgt spid="3076"/>
                                        </p:tgtEl>
                                      </p:cBhvr>
                                    </p:animEffect>
                                  </p:childTnLst>
                                </p:cTn>
                              </p:par>
                              <p:par>
                                <p:cTn id="82" presetID="49" presetClass="exit" presetSubtype="0" accel="100000" fill="hold" nodeType="with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 calcmode="lin" valueType="num">
                                      <p:cBhvr>
                                        <p:cTn id="85" dur="500"/>
                                        <p:tgtEl>
                                          <p:spTgt spid="6"/>
                                        </p:tgtEl>
                                        <p:attrNameLst>
                                          <p:attrName>style.rotation</p:attrName>
                                        </p:attrNameLst>
                                      </p:cBhvr>
                                      <p:tavLst>
                                        <p:tav tm="0">
                                          <p:val>
                                            <p:fltVal val="0"/>
                                          </p:val>
                                        </p:tav>
                                        <p:tav tm="100000">
                                          <p:val>
                                            <p:fltVal val="360"/>
                                          </p:val>
                                        </p:tav>
                                      </p:tavLst>
                                    </p:anim>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§7-6 Fractals &amp; Self-Similarity</a:t>
            </a:r>
          </a:p>
        </p:txBody>
      </p:sp>
      <p:sp>
        <p:nvSpPr>
          <p:cNvPr id="3" name="Content Placeholder 2"/>
          <p:cNvSpPr>
            <a:spLocks noGrp="1"/>
          </p:cNvSpPr>
          <p:nvPr>
            <p:ph idx="1"/>
          </p:nvPr>
        </p:nvSpPr>
        <p:spPr>
          <a:xfrm>
            <a:off x="1435608" y="1447800"/>
            <a:ext cx="7498080" cy="2362200"/>
          </a:xfrm>
        </p:spPr>
        <p:txBody>
          <a:bodyPr/>
          <a:lstStyle/>
          <a:p>
            <a:r>
              <a:rPr lang="en-US" dirty="0" smtClean="0"/>
              <a:t>Another look into why fractals are just so cool…</a:t>
            </a:r>
          </a:p>
          <a:p>
            <a:pPr lvl="1"/>
            <a:r>
              <a:rPr lang="en-US" dirty="0">
                <a:hlinkClick r:id="rId2"/>
              </a:rPr>
              <a:t>http://</a:t>
            </a:r>
            <a:r>
              <a:rPr lang="en-US" dirty="0" smtClean="0">
                <a:hlinkClick r:id="rId2"/>
              </a:rPr>
              <a:t>www.youtube.com/watch?v=DK5Z709J2eo&amp;list=PLF7CBA45AEBAD18B8</a:t>
            </a:r>
            <a:r>
              <a:rPr lang="en-US" dirty="0" smtClean="0"/>
              <a:t> </a:t>
            </a:r>
            <a:endParaRPr lang="en-US" dirty="0"/>
          </a:p>
        </p:txBody>
      </p:sp>
    </p:spTree>
    <p:extLst>
      <p:ext uri="{BB962C8B-B14F-4D97-AF65-F5344CB8AC3E}">
        <p14:creationId xmlns:p14="http://schemas.microsoft.com/office/powerpoint/2010/main" val="16487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p:txBody>
          <a:bodyPr/>
          <a:lstStyle/>
          <a:p>
            <a:r>
              <a:rPr lang="en-US" dirty="0" smtClean="0"/>
              <a:t>Make your own!</a:t>
            </a:r>
          </a:p>
          <a:p>
            <a:pPr marL="916686" lvl="1" indent="-514350">
              <a:buFont typeface="+mj-lt"/>
              <a:buAutoNum type="arabicPeriod"/>
            </a:pPr>
            <a:r>
              <a:rPr lang="en-US" dirty="0" smtClean="0"/>
              <a:t>Start with a single geometric shape (pentagon, square, rectangle, kite, triangle, etc.).</a:t>
            </a:r>
          </a:p>
          <a:p>
            <a:pPr marL="916686" lvl="1" indent="-514350">
              <a:buFont typeface="+mj-lt"/>
              <a:buAutoNum type="arabicPeriod"/>
            </a:pPr>
            <a:r>
              <a:rPr lang="en-US" dirty="0" smtClean="0"/>
              <a:t>Modify it along one edge in some way.</a:t>
            </a:r>
          </a:p>
          <a:p>
            <a:pPr marL="916686" lvl="1" indent="-514350">
              <a:buFont typeface="+mj-lt"/>
              <a:buAutoNum type="arabicPeriod"/>
            </a:pPr>
            <a:r>
              <a:rPr lang="en-US" dirty="0" smtClean="0"/>
              <a:t>Repeat the modification along each edge.</a:t>
            </a:r>
          </a:p>
          <a:p>
            <a:pPr marL="916686" lvl="1" indent="-514350">
              <a:buFont typeface="+mj-lt"/>
              <a:buAutoNum type="arabicPeriod"/>
            </a:pPr>
            <a:r>
              <a:rPr lang="en-US" dirty="0" smtClean="0"/>
              <a:t>Continue making smaller versions of this shape using similarity rules to guide your placements.</a:t>
            </a:r>
          </a:p>
          <a:p>
            <a:pPr marL="916686" lvl="1" indent="-514350">
              <a:buFont typeface="+mj-lt"/>
              <a:buAutoNum type="arabicPeriod"/>
            </a:pPr>
            <a:r>
              <a:rPr lang="en-US" dirty="0" smtClean="0"/>
              <a:t>Name your figure.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Check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82296" indent="0">
                  <a:buNone/>
                </a:pPr>
                <a:r>
                  <a:rPr lang="en-US" dirty="0" smtClean="0"/>
                  <a:t>9) Plan for Proof: Using the reflexive property and corresponding angles, you can show two congruent angles in </a:t>
                </a:r>
                <a14:m>
                  <m:oMath xmlns:m="http://schemas.openxmlformats.org/officeDocument/2006/math">
                    <m:r>
                      <m:rPr>
                        <m:sty m:val="p"/>
                      </m:rPr>
                      <a:rPr lang="en-US" b="0" i="0" smtClean="0">
                        <a:latin typeface="Cambria Math"/>
                      </a:rPr>
                      <m:t>Δ</m:t>
                    </m:r>
                    <m:r>
                      <a:rPr lang="en-US" b="0" i="1" smtClean="0">
                        <a:latin typeface="Cambria Math"/>
                      </a:rPr>
                      <m:t>𝑆𝑈𝑉</m:t>
                    </m:r>
                    <m:r>
                      <a:rPr lang="en-US" b="0" i="1" smtClean="0">
                        <a:latin typeface="Cambria Math"/>
                      </a:rPr>
                      <m:t> </m:t>
                    </m:r>
                    <m:r>
                      <m:rPr>
                        <m:sty m:val="p"/>
                      </m:rPr>
                      <a:rPr lang="en-US" b="0" i="0" smtClean="0">
                        <a:latin typeface="Cambria Math"/>
                      </a:rPr>
                      <m:t>and</m:t>
                    </m:r>
                    <m:r>
                      <a:rPr lang="en-US" b="0" i="0" smtClean="0">
                        <a:latin typeface="Cambria Math"/>
                      </a:rPr>
                      <m:t> </m:t>
                    </m:r>
                    <m:r>
                      <m:rPr>
                        <m:sty m:val="p"/>
                      </m:rPr>
                      <a:rPr lang="en-US" b="0" i="0" smtClean="0">
                        <a:latin typeface="Cambria Math"/>
                      </a:rPr>
                      <m:t>Δ</m:t>
                    </m:r>
                    <m:r>
                      <a:rPr lang="en-US" b="0" i="1" smtClean="0">
                        <a:latin typeface="Cambria Math"/>
                      </a:rPr>
                      <m:t>𝑆𝑇𝑅</m:t>
                    </m:r>
                  </m:oMath>
                </a14:m>
                <a:r>
                  <a:rPr lang="en-US" dirty="0" smtClean="0"/>
                  <a:t>.  Then, by the definition of similar triangles, you have </a:t>
                </a:r>
                <a14:m>
                  <m:oMath xmlns:m="http://schemas.openxmlformats.org/officeDocument/2006/math">
                    <m:f>
                      <m:fPr>
                        <m:ctrlPr>
                          <a:rPr lang="en-US" b="0" i="1" smtClean="0">
                            <a:latin typeface="Cambria Math"/>
                          </a:rPr>
                        </m:ctrlPr>
                      </m:fPr>
                      <m:num>
                        <m:r>
                          <a:rPr lang="en-US" b="0" i="1" smtClean="0">
                            <a:latin typeface="Cambria Math"/>
                          </a:rPr>
                          <m:t>𝑆𝑉</m:t>
                        </m:r>
                      </m:num>
                      <m:den>
                        <m:r>
                          <a:rPr lang="en-US" b="0" i="1" smtClean="0">
                            <a:latin typeface="Cambria Math"/>
                          </a:rPr>
                          <m:t>𝑉𝑈</m:t>
                        </m:r>
                      </m:den>
                    </m:f>
                    <m:r>
                      <a:rPr lang="en-US" b="0" i="1" smtClean="0">
                        <a:latin typeface="Cambria Math"/>
                      </a:rPr>
                      <m:t>=</m:t>
                    </m:r>
                    <m:f>
                      <m:fPr>
                        <m:ctrlPr>
                          <a:rPr lang="en-US" b="0" i="1" smtClean="0">
                            <a:latin typeface="Cambria Math"/>
                          </a:rPr>
                        </m:ctrlPr>
                      </m:fPr>
                      <m:num>
                        <m:r>
                          <a:rPr lang="en-US" b="0" i="1" smtClean="0">
                            <a:latin typeface="Cambria Math"/>
                          </a:rPr>
                          <m:t>𝑆𝑅</m:t>
                        </m:r>
                      </m:num>
                      <m:den>
                        <m:r>
                          <a:rPr lang="en-US" b="0" i="1" smtClean="0">
                            <a:latin typeface="Cambria Math"/>
                          </a:rPr>
                          <m:t>𝑅𝑇</m:t>
                        </m:r>
                      </m:den>
                    </m:f>
                  </m:oMath>
                </a14:m>
                <a:r>
                  <a:rPr lang="en-US" dirty="0" smtClean="0"/>
                  <a:t>.  Next, you can use AI angles and angle bisectors to prove </a:t>
                </a:r>
                <a14:m>
                  <m:oMath xmlns:m="http://schemas.openxmlformats.org/officeDocument/2006/math">
                    <m:r>
                      <a:rPr lang="en-US" b="0" i="1" smtClean="0">
                        <a:latin typeface="Cambria Math"/>
                      </a:rPr>
                      <m:t>∠</m:t>
                    </m:r>
                    <m:r>
                      <a:rPr lang="en-US" b="0" i="1" smtClean="0">
                        <a:latin typeface="Cambria Math"/>
                      </a:rPr>
                      <m:t>𝑉𝑈𝑅</m:t>
                    </m:r>
                    <m:r>
                      <a:rPr lang="en-US" b="0" i="1" smtClean="0">
                        <a:latin typeface="Cambria Math"/>
                      </a:rPr>
                      <m:t>≅∠</m:t>
                    </m:r>
                    <m:r>
                      <a:rPr lang="en-US" b="0" i="1" smtClean="0">
                        <a:latin typeface="Cambria Math"/>
                      </a:rPr>
                      <m:t>𝑉𝑅𝑈</m:t>
                    </m:r>
                  </m:oMath>
                </a14:m>
                <a:r>
                  <a:rPr lang="en-US" dirty="0" smtClean="0"/>
                  <a:t>, then use the </a:t>
                </a:r>
                <a:r>
                  <a:rPr lang="en-US" dirty="0" err="1" smtClean="0"/>
                  <a:t>isos</a:t>
                </a:r>
                <a:r>
                  <a:rPr lang="en-US" dirty="0" smtClean="0"/>
                  <a:t>. triangle </a:t>
                </a:r>
                <a:r>
                  <a:rPr lang="en-US" dirty="0" err="1" smtClean="0"/>
                  <a:t>th.</a:t>
                </a:r>
                <a:r>
                  <a:rPr lang="en-US" dirty="0" smtClean="0"/>
                  <a:t> to prove opp. sides </a:t>
                </a:r>
                <a14:m>
                  <m:oMath xmlns:m="http://schemas.openxmlformats.org/officeDocument/2006/math">
                    <m:r>
                      <a:rPr lang="en-US" i="1">
                        <a:latin typeface="Cambria Math"/>
                      </a:rPr>
                      <m:t>≅</m:t>
                    </m:r>
                  </m:oMath>
                </a14:m>
                <a:r>
                  <a:rPr lang="en-US" dirty="0" smtClean="0"/>
                  <a:t> and replace the values in the proportion.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76" t="-1652" r="-3252" b="-177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Check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82296" indent="0">
                  <a:buNone/>
                </a:pPr>
                <a:r>
                  <a:rPr lang="en-US" dirty="0" smtClean="0"/>
                  <a:t>10) Plan for Proof: Prove </a:t>
                </a:r>
                <a14:m>
                  <m:oMath xmlns:m="http://schemas.openxmlformats.org/officeDocument/2006/math">
                    <m:r>
                      <m:rPr>
                        <m:sty m:val="p"/>
                      </m:rPr>
                      <a:rPr lang="en-US" b="0" i="0" smtClean="0">
                        <a:latin typeface="Cambria Math"/>
                      </a:rPr>
                      <m:t>Δ</m:t>
                    </m:r>
                    <m:r>
                      <a:rPr lang="en-US" b="0" i="1" smtClean="0">
                        <a:latin typeface="Cambria Math"/>
                      </a:rPr>
                      <m:t>𝐸𝐾𝐹</m:t>
                    </m:r>
                    <m:r>
                      <a:rPr lang="en-US" b="0" i="1" smtClean="0">
                        <a:latin typeface="Cambria Math"/>
                      </a:rPr>
                      <m:t> </m:t>
                    </m:r>
                    <m:r>
                      <m:rPr>
                        <m:sty m:val="p"/>
                      </m:rPr>
                      <a:rPr lang="en-US" b="0" i="0" smtClean="0">
                        <a:latin typeface="Cambria Math"/>
                      </a:rPr>
                      <m:t>and</m:t>
                    </m:r>
                    <m:r>
                      <a:rPr lang="en-US" b="0" i="0" smtClean="0">
                        <a:latin typeface="Cambria Math"/>
                      </a:rPr>
                      <m:t> </m:t>
                    </m:r>
                    <m:r>
                      <m:rPr>
                        <m:sty m:val="p"/>
                      </m:rPr>
                      <a:rPr lang="en-US" b="0" i="0" smtClean="0">
                        <a:latin typeface="Cambria Math"/>
                      </a:rPr>
                      <m:t>Δ</m:t>
                    </m:r>
                    <m:r>
                      <a:rPr lang="en-US" b="0" i="1" smtClean="0">
                        <a:latin typeface="Cambria Math"/>
                      </a:rPr>
                      <m:t>𝐺𝐽𝐹</m:t>
                    </m:r>
                  </m:oMath>
                </a14:m>
                <a:r>
                  <a:rPr lang="en-US" dirty="0" smtClean="0"/>
                  <a:t> similar using AA (corresponding angles, vertical angles, AI angles, and the transitive property).  Then, the proportion follows from that statement.</a:t>
                </a:r>
              </a:p>
              <a:p>
                <a:pPr marL="82296" indent="0">
                  <a:buNone/>
                </a:pPr>
                <a:endParaRPr lang="en-US" dirty="0"/>
              </a:p>
              <a:p>
                <a:pPr marL="82296" indent="0">
                  <a:buNone/>
                </a:pPr>
                <a:r>
                  <a:rPr lang="en-US" dirty="0" smtClean="0"/>
                  <a:t>11) Plan for Proof: use the def. of altitudes and perpendicular lines to prove right angles exist (and are congruent).  Then use the angles that are congruent based on the given triangle similarity statements to prove the smaller triangles are similar.  Then the proportion follows from that statement.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07" t="-2033" r="-3496"/>
                </a:stretch>
              </a:blipFill>
            </p:spPr>
            <p:txBody>
              <a:bodyPr/>
              <a:lstStyle/>
              <a:p>
                <a:r>
                  <a:rPr lang="en-US">
                    <a:noFill/>
                  </a:rPr>
                  <a:t> </a:t>
                </a:r>
              </a:p>
            </p:txBody>
          </p:sp>
        </mc:Fallback>
      </mc:AlternateContent>
    </p:spTree>
    <p:extLst>
      <p:ext uri="{BB962C8B-B14F-4D97-AF65-F5344CB8AC3E}">
        <p14:creationId xmlns:p14="http://schemas.microsoft.com/office/powerpoint/2010/main" val="286539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Check</a:t>
            </a:r>
            <a:endParaRPr lang="en-US" dirty="0"/>
          </a:p>
        </p:txBody>
      </p:sp>
      <p:sp>
        <p:nvSpPr>
          <p:cNvPr id="3" name="Content Placeholder 2"/>
          <p:cNvSpPr>
            <a:spLocks noGrp="1"/>
          </p:cNvSpPr>
          <p:nvPr>
            <p:ph idx="1"/>
          </p:nvPr>
        </p:nvSpPr>
        <p:spPr/>
        <p:txBody>
          <a:bodyPr/>
          <a:lstStyle/>
          <a:p>
            <a:pPr marL="82296" indent="0">
              <a:buNone/>
            </a:pPr>
            <a:r>
              <a:rPr lang="en-US" dirty="0" smtClean="0"/>
              <a:t>12) Use the reflexive property and the givens to prove the triangles similar.  Then the proportion follows from </a:t>
            </a:r>
            <a:r>
              <a:rPr lang="en-US" smtClean="0"/>
              <a:t>that statement.</a:t>
            </a:r>
            <a:endParaRPr lang="en-US" dirty="0"/>
          </a:p>
        </p:txBody>
      </p:sp>
    </p:spTree>
    <p:extLst>
      <p:ext uri="{BB962C8B-B14F-4D97-AF65-F5344CB8AC3E}">
        <p14:creationId xmlns:p14="http://schemas.microsoft.com/office/powerpoint/2010/main" val="86740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3745992" cy="4800600"/>
          </a:xfrm>
        </p:spPr>
        <p:txBody>
          <a:bodyPr/>
          <a:lstStyle/>
          <a:p>
            <a:r>
              <a:rPr lang="en-US" dirty="0" smtClean="0"/>
              <a:t>Have you ever doodled on the margins of your paper?</a:t>
            </a:r>
          </a:p>
          <a:p>
            <a:r>
              <a:rPr lang="en-US" dirty="0" smtClean="0"/>
              <a:t>Humans are addicted to fractals!</a:t>
            </a:r>
            <a:endParaRPr lang="en-US" dirty="0"/>
          </a:p>
        </p:txBody>
      </p:sp>
      <p:grpSp>
        <p:nvGrpSpPr>
          <p:cNvPr id="32" name="Group 31"/>
          <p:cNvGrpSpPr/>
          <p:nvPr/>
        </p:nvGrpSpPr>
        <p:grpSpPr>
          <a:xfrm>
            <a:off x="5562600" y="1600200"/>
            <a:ext cx="3200400" cy="4572000"/>
            <a:chOff x="5562600" y="1600200"/>
            <a:chExt cx="3200400" cy="4572000"/>
          </a:xfrm>
        </p:grpSpPr>
        <p:sp>
          <p:nvSpPr>
            <p:cNvPr id="4" name="Rectangle 3"/>
            <p:cNvSpPr/>
            <p:nvPr/>
          </p:nvSpPr>
          <p:spPr>
            <a:xfrm>
              <a:off x="5562600" y="1600200"/>
              <a:ext cx="3200400" cy="457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5943600" y="1600200"/>
              <a:ext cx="0" cy="457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58200" y="1600200"/>
              <a:ext cx="0" cy="457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22098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638800" y="2133600"/>
              <a:ext cx="152400" cy="1524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62600" y="24384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26670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28956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31242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2600" y="33528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62600" y="35814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2600" y="38100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600" y="40386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2600" y="42672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62600" y="44958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47244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38800" y="3886200"/>
              <a:ext cx="152400" cy="1524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62600" y="49530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600" y="51816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62600" y="54102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600" y="56388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62600" y="58674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62600" y="6096000"/>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38800" y="5791200"/>
              <a:ext cx="152400" cy="1524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p:cNvCxnSpPr/>
          <p:nvPr/>
        </p:nvCxnSpPr>
        <p:spPr>
          <a:xfrm flipH="1">
            <a:off x="5715000" y="22098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24384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43600" y="40386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943600" y="42672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715000" y="28194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715000" y="30480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715000" y="34290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15000" y="36576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715000" y="40386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715000" y="42672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943600" y="34290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943600" y="36576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943600" y="28194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943600" y="30480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943600" y="2209800"/>
            <a:ext cx="2286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5943600" y="2438400"/>
            <a:ext cx="2286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43600" y="2209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172200" y="22098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43600" y="2819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6172200" y="28194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943600" y="3429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6172200" y="34290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943600" y="4038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6172200" y="40386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715000" y="4038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715000" y="40386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15000" y="3429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5715000" y="34290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715000" y="2819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715000" y="28194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 idx="6"/>
          </p:cNvCxnSpPr>
          <p:nvPr/>
        </p:nvCxnSpPr>
        <p:spPr>
          <a:xfrm>
            <a:off x="5791200" y="2209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endCxn id="9" idx="4"/>
          </p:cNvCxnSpPr>
          <p:nvPr/>
        </p:nvCxnSpPr>
        <p:spPr>
          <a:xfrm flipV="1">
            <a:off x="5715000" y="22860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Arc 135"/>
          <p:cNvSpPr/>
          <p:nvPr/>
        </p:nvSpPr>
        <p:spPr>
          <a:xfrm rot="4500000">
            <a:off x="5626795" y="2239009"/>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 140"/>
          <p:cNvSpPr/>
          <p:nvPr/>
        </p:nvSpPr>
        <p:spPr>
          <a:xfrm rot="4500000">
            <a:off x="5622202" y="2848608"/>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p:cNvSpPr/>
          <p:nvPr/>
        </p:nvSpPr>
        <p:spPr>
          <a:xfrm rot="4500000">
            <a:off x="5622202" y="3458208"/>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Arc 142"/>
          <p:cNvSpPr/>
          <p:nvPr/>
        </p:nvSpPr>
        <p:spPr>
          <a:xfrm rot="4500000">
            <a:off x="5622202" y="4067810"/>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Arc 143"/>
          <p:cNvSpPr/>
          <p:nvPr/>
        </p:nvSpPr>
        <p:spPr>
          <a:xfrm rot="17100000" flipH="1">
            <a:off x="5658423" y="4067809"/>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Arc 144"/>
          <p:cNvSpPr/>
          <p:nvPr/>
        </p:nvSpPr>
        <p:spPr>
          <a:xfrm rot="17100000" flipH="1">
            <a:off x="5658421" y="3458208"/>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Arc 145"/>
          <p:cNvSpPr/>
          <p:nvPr/>
        </p:nvSpPr>
        <p:spPr>
          <a:xfrm rot="17100000" flipH="1">
            <a:off x="5658423" y="2848608"/>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Arc 146"/>
          <p:cNvSpPr/>
          <p:nvPr/>
        </p:nvSpPr>
        <p:spPr>
          <a:xfrm rot="17100000" flipH="1">
            <a:off x="5658423" y="2239008"/>
            <a:ext cx="606575" cy="506071"/>
          </a:xfrm>
          <a:prstGeom prst="arc">
            <a:avLst>
              <a:gd name="adj1" fmla="val 16200000"/>
              <a:gd name="adj2" fmla="val 5312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Isosceles Triangle 166"/>
          <p:cNvSpPr/>
          <p:nvPr/>
        </p:nvSpPr>
        <p:spPr>
          <a:xfrm>
            <a:off x="6781800" y="2819400"/>
            <a:ext cx="1524000" cy="131379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flipH="1">
            <a:off x="6934200" y="3352800"/>
            <a:ext cx="304800" cy="533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858000" y="35814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934200" y="33528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58000" y="38100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7010400" y="2971800"/>
            <a:ext cx="2286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7010400" y="2971800"/>
            <a:ext cx="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629400" y="3505200"/>
            <a:ext cx="3810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6629400" y="3581400"/>
            <a:ext cx="304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772400" y="3200400"/>
            <a:ext cx="3810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696200" y="35814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72400" y="33528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696200" y="3810000"/>
            <a:ext cx="457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7772400" y="3048000"/>
            <a:ext cx="3810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7924800" y="3048000"/>
            <a:ext cx="2286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7924800" y="3505200"/>
            <a:ext cx="457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8153400" y="3581400"/>
            <a:ext cx="2286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239000" y="4114800"/>
            <a:ext cx="685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7010400" y="4114800"/>
            <a:ext cx="2286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7010400" y="419100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467600" y="4191000"/>
            <a:ext cx="304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7772400" y="4114800"/>
            <a:ext cx="1524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right)">
                                      <p:cBhvr>
                                        <p:cTn id="16" dur="500"/>
                                        <p:tgtEl>
                                          <p:spTgt spid="3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wipe(right)">
                                      <p:cBhvr>
                                        <p:cTn id="24" dur="500"/>
                                        <p:tgtEl>
                                          <p:spTgt spid="10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right)">
                                      <p:cBhvr>
                                        <p:cTn id="32" dur="500"/>
                                        <p:tgtEl>
                                          <p:spTgt spid="105"/>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500"/>
                                        <p:tgtEl>
                                          <p:spTgt spid="106"/>
                                        </p:tgtEl>
                                      </p:cBhvr>
                                    </p:animEffec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wipe(right)">
                                      <p:cBhvr>
                                        <p:cTn id="40" dur="500"/>
                                        <p:tgtEl>
                                          <p:spTgt spid="107"/>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left)">
                                      <p:cBhvr>
                                        <p:cTn id="44" dur="500"/>
                                        <p:tgtEl>
                                          <p:spTgt spid="108"/>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par>
                          <p:cTn id="49" fill="hold">
                            <p:stCondLst>
                              <p:cond delay="5500"/>
                            </p:stCondLst>
                            <p:childTnLst>
                              <p:par>
                                <p:cTn id="50" presetID="22" presetClass="entr" presetSubtype="2"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right)">
                                      <p:cBhvr>
                                        <p:cTn id="52" dur="500"/>
                                        <p:tgtEl>
                                          <p:spTgt spid="53"/>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wipe(left)">
                                      <p:cBhvr>
                                        <p:cTn id="56" dur="500"/>
                                        <p:tgtEl>
                                          <p:spTgt spid="110"/>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right)">
                                      <p:cBhvr>
                                        <p:cTn id="60" dur="500"/>
                                        <p:tgtEl>
                                          <p:spTgt spid="109"/>
                                        </p:tgtEl>
                                      </p:cBhvr>
                                    </p:animEffect>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wipe(left)">
                                      <p:cBhvr>
                                        <p:cTn id="64" dur="500"/>
                                        <p:tgtEl>
                                          <p:spTgt spid="112"/>
                                        </p:tgtEl>
                                      </p:cBhvr>
                                    </p:animEffect>
                                  </p:childTnLst>
                                </p:cTn>
                              </p:par>
                            </p:childTnLst>
                          </p:cTn>
                        </p:par>
                        <p:par>
                          <p:cTn id="65" fill="hold">
                            <p:stCondLst>
                              <p:cond delay="7500"/>
                            </p:stCondLst>
                            <p:childTnLst>
                              <p:par>
                                <p:cTn id="66" presetID="22" presetClass="entr" presetSubtype="2" fill="hold" nodeType="after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right)">
                                      <p:cBhvr>
                                        <p:cTn id="68" dur="500"/>
                                        <p:tgtEl>
                                          <p:spTgt spid="111"/>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wipe(left)">
                                      <p:cBhvr>
                                        <p:cTn id="72" dur="500"/>
                                        <p:tgtEl>
                                          <p:spTgt spid="114"/>
                                        </p:tgtEl>
                                      </p:cBhvr>
                                    </p:animEffect>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wipe(right)">
                                      <p:cBhvr>
                                        <p:cTn id="76" dur="500"/>
                                        <p:tgtEl>
                                          <p:spTgt spid="113"/>
                                        </p:tgtEl>
                                      </p:cBhvr>
                                    </p:animEffect>
                                  </p:childTnLst>
                                </p:cTn>
                              </p:par>
                            </p:childTnLst>
                          </p:cTn>
                        </p:par>
                        <p:par>
                          <p:cTn id="77" fill="hold">
                            <p:stCondLst>
                              <p:cond delay="9000"/>
                            </p:stCondLst>
                            <p:childTnLst>
                              <p:par>
                                <p:cTn id="78" presetID="22" presetClass="entr" presetSubtype="8"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left)">
                                      <p:cBhvr>
                                        <p:cTn id="80" dur="500"/>
                                        <p:tgtEl>
                                          <p:spTgt spid="115"/>
                                        </p:tgtEl>
                                      </p:cBhvr>
                                    </p:animEffect>
                                  </p:childTnLst>
                                </p:cTn>
                              </p:par>
                            </p:childTnLst>
                          </p:cTn>
                        </p:par>
                        <p:par>
                          <p:cTn id="81" fill="hold">
                            <p:stCondLst>
                              <p:cond delay="9500"/>
                            </p:stCondLst>
                            <p:childTnLst>
                              <p:par>
                                <p:cTn id="82" presetID="22" presetClass="entr" presetSubtype="1" fill="hold" nodeType="after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wipe(up)">
                                      <p:cBhvr>
                                        <p:cTn id="84" dur="500"/>
                                        <p:tgtEl>
                                          <p:spTgt spid="117"/>
                                        </p:tgtEl>
                                      </p:cBhvr>
                                    </p:animEffect>
                                  </p:childTnLst>
                                </p:cTn>
                              </p:par>
                            </p:childTnLst>
                          </p:cTn>
                        </p:par>
                        <p:par>
                          <p:cTn id="85" fill="hold">
                            <p:stCondLst>
                              <p:cond delay="10000"/>
                            </p:stCondLst>
                            <p:childTnLst>
                              <p:par>
                                <p:cTn id="86" presetID="22" presetClass="entr" presetSubtype="8" fill="hold" nodeType="afterEffect">
                                  <p:stCondLst>
                                    <p:cond delay="0"/>
                                  </p:stCondLst>
                                  <p:childTnLst>
                                    <p:set>
                                      <p:cBhvr>
                                        <p:cTn id="87" dur="1" fill="hold">
                                          <p:stCondLst>
                                            <p:cond delay="0"/>
                                          </p:stCondLst>
                                        </p:cTn>
                                        <p:tgtEl>
                                          <p:spTgt spid="120"/>
                                        </p:tgtEl>
                                        <p:attrNameLst>
                                          <p:attrName>style.visibility</p:attrName>
                                        </p:attrNameLst>
                                      </p:cBhvr>
                                      <p:to>
                                        <p:strVal val="visible"/>
                                      </p:to>
                                    </p:set>
                                    <p:animEffect transition="in" filter="wipe(left)">
                                      <p:cBhvr>
                                        <p:cTn id="88" dur="500"/>
                                        <p:tgtEl>
                                          <p:spTgt spid="120"/>
                                        </p:tgtEl>
                                      </p:cBhvr>
                                    </p:animEffect>
                                  </p:childTnLst>
                                </p:cTn>
                              </p:par>
                            </p:childTnLst>
                          </p:cTn>
                        </p:par>
                        <p:par>
                          <p:cTn id="89" fill="hold">
                            <p:stCondLst>
                              <p:cond delay="10500"/>
                            </p:stCondLst>
                            <p:childTnLst>
                              <p:par>
                                <p:cTn id="90" presetID="22" presetClass="entr" presetSubtype="1" fill="hold"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wipe(up)">
                                      <p:cBhvr>
                                        <p:cTn id="92" dur="500"/>
                                        <p:tgtEl>
                                          <p:spTgt spid="121"/>
                                        </p:tgtEl>
                                      </p:cBhvr>
                                    </p:animEffect>
                                  </p:childTnLst>
                                </p:cTn>
                              </p:par>
                            </p:childTnLst>
                          </p:cTn>
                        </p:par>
                        <p:par>
                          <p:cTn id="93" fill="hold">
                            <p:stCondLst>
                              <p:cond delay="11000"/>
                            </p:stCondLst>
                            <p:childTnLst>
                              <p:par>
                                <p:cTn id="94" presetID="22" presetClass="entr" presetSubtype="8" fill="hold" nodeType="after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wipe(left)">
                                      <p:cBhvr>
                                        <p:cTn id="96" dur="500"/>
                                        <p:tgtEl>
                                          <p:spTgt spid="122"/>
                                        </p:tgtEl>
                                      </p:cBhvr>
                                    </p:animEffect>
                                  </p:childTnLst>
                                </p:cTn>
                              </p:par>
                            </p:childTnLst>
                          </p:cTn>
                        </p:par>
                        <p:par>
                          <p:cTn id="97" fill="hold">
                            <p:stCondLst>
                              <p:cond delay="11500"/>
                            </p:stCondLst>
                            <p:childTnLst>
                              <p:par>
                                <p:cTn id="98" presetID="22" presetClass="entr" presetSubtype="1" fill="hold" nodeType="after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up)">
                                      <p:cBhvr>
                                        <p:cTn id="100" dur="500"/>
                                        <p:tgtEl>
                                          <p:spTgt spid="123"/>
                                        </p:tgtEl>
                                      </p:cBhvr>
                                    </p:animEffect>
                                  </p:childTnLst>
                                </p:cTn>
                              </p:par>
                            </p:childTnLst>
                          </p:cTn>
                        </p:par>
                        <p:par>
                          <p:cTn id="101" fill="hold">
                            <p:stCondLst>
                              <p:cond delay="12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12500"/>
                            </p:stCondLst>
                            <p:childTnLst>
                              <p:par>
                                <p:cTn id="106" presetID="22" presetClass="entr" presetSubtype="1" fill="hold" nodeType="after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wipe(up)">
                                      <p:cBhvr>
                                        <p:cTn id="108" dur="500"/>
                                        <p:tgtEl>
                                          <p:spTgt spid="125"/>
                                        </p:tgtEl>
                                      </p:cBhvr>
                                    </p:animEffect>
                                  </p:childTnLst>
                                </p:cTn>
                              </p:par>
                            </p:childTnLst>
                          </p:cTn>
                        </p:par>
                        <p:par>
                          <p:cTn id="109" fill="hold">
                            <p:stCondLst>
                              <p:cond delay="13000"/>
                            </p:stCondLst>
                            <p:childTnLst>
                              <p:par>
                                <p:cTn id="110" presetID="22" presetClass="entr" presetSubtype="4" fill="hold" nodeType="after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wipe(down)">
                                      <p:cBhvr>
                                        <p:cTn id="112" dur="500"/>
                                        <p:tgtEl>
                                          <p:spTgt spid="127"/>
                                        </p:tgtEl>
                                      </p:cBhvr>
                                    </p:animEffect>
                                  </p:childTnLst>
                                </p:cTn>
                              </p:par>
                            </p:childTnLst>
                          </p:cTn>
                        </p:par>
                        <p:par>
                          <p:cTn id="113" fill="hold">
                            <p:stCondLst>
                              <p:cond delay="13500"/>
                            </p:stCondLst>
                            <p:childTnLst>
                              <p:par>
                                <p:cTn id="114" presetID="22" presetClass="entr" presetSubtype="8" fill="hold" nodeType="after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wipe(left)">
                                      <p:cBhvr>
                                        <p:cTn id="116" dur="500"/>
                                        <p:tgtEl>
                                          <p:spTgt spid="126"/>
                                        </p:tgtEl>
                                      </p:cBhvr>
                                    </p:animEffect>
                                  </p:childTnLst>
                                </p:cTn>
                              </p:par>
                            </p:childTnLst>
                          </p:cTn>
                        </p:par>
                        <p:par>
                          <p:cTn id="117" fill="hold">
                            <p:stCondLst>
                              <p:cond delay="14000"/>
                            </p:stCondLst>
                            <p:childTnLst>
                              <p:par>
                                <p:cTn id="118" presetID="22" presetClass="entr" presetSubtype="4" fill="hold" nodeType="after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wipe(down)">
                                      <p:cBhvr>
                                        <p:cTn id="120" dur="500"/>
                                        <p:tgtEl>
                                          <p:spTgt spid="129"/>
                                        </p:tgtEl>
                                      </p:cBhvr>
                                    </p:animEffect>
                                  </p:childTnLst>
                                </p:cTn>
                              </p:par>
                            </p:childTnLst>
                          </p:cTn>
                        </p:par>
                        <p:par>
                          <p:cTn id="121" fill="hold">
                            <p:stCondLst>
                              <p:cond delay="14500"/>
                            </p:stCondLst>
                            <p:childTnLst>
                              <p:par>
                                <p:cTn id="122" presetID="22" presetClass="entr" presetSubtype="8" fill="hold" nodeType="afterEffect">
                                  <p:stCondLst>
                                    <p:cond delay="0"/>
                                  </p:stCondLst>
                                  <p:childTnLst>
                                    <p:set>
                                      <p:cBhvr>
                                        <p:cTn id="123" dur="1" fill="hold">
                                          <p:stCondLst>
                                            <p:cond delay="0"/>
                                          </p:stCondLst>
                                        </p:cTn>
                                        <p:tgtEl>
                                          <p:spTgt spid="128"/>
                                        </p:tgtEl>
                                        <p:attrNameLst>
                                          <p:attrName>style.visibility</p:attrName>
                                        </p:attrNameLst>
                                      </p:cBhvr>
                                      <p:to>
                                        <p:strVal val="visible"/>
                                      </p:to>
                                    </p:set>
                                    <p:animEffect transition="in" filter="wipe(left)">
                                      <p:cBhvr>
                                        <p:cTn id="124" dur="500"/>
                                        <p:tgtEl>
                                          <p:spTgt spid="128"/>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131"/>
                                        </p:tgtEl>
                                        <p:attrNameLst>
                                          <p:attrName>style.visibility</p:attrName>
                                        </p:attrNameLst>
                                      </p:cBhvr>
                                      <p:to>
                                        <p:strVal val="visible"/>
                                      </p:to>
                                    </p:set>
                                    <p:animEffect transition="in" filter="wipe(down)">
                                      <p:cBhvr>
                                        <p:cTn id="128" dur="500"/>
                                        <p:tgtEl>
                                          <p:spTgt spid="131"/>
                                        </p:tgtEl>
                                      </p:cBhvr>
                                    </p:animEffect>
                                  </p:childTnLst>
                                </p:cTn>
                              </p:par>
                            </p:childTnLst>
                          </p:cTn>
                        </p:par>
                        <p:par>
                          <p:cTn id="129" fill="hold">
                            <p:stCondLst>
                              <p:cond delay="15500"/>
                            </p:stCondLst>
                            <p:childTnLst>
                              <p:par>
                                <p:cTn id="130" presetID="22" presetClass="entr" presetSubtype="8" fill="hold" nodeType="afterEffect">
                                  <p:stCondLst>
                                    <p:cond delay="0"/>
                                  </p:stCondLst>
                                  <p:childTnLst>
                                    <p:set>
                                      <p:cBhvr>
                                        <p:cTn id="131" dur="1" fill="hold">
                                          <p:stCondLst>
                                            <p:cond delay="0"/>
                                          </p:stCondLst>
                                        </p:cTn>
                                        <p:tgtEl>
                                          <p:spTgt spid="130"/>
                                        </p:tgtEl>
                                        <p:attrNameLst>
                                          <p:attrName>style.visibility</p:attrName>
                                        </p:attrNameLst>
                                      </p:cBhvr>
                                      <p:to>
                                        <p:strVal val="visible"/>
                                      </p:to>
                                    </p:set>
                                    <p:animEffect transition="in" filter="wipe(left)">
                                      <p:cBhvr>
                                        <p:cTn id="132" dur="500"/>
                                        <p:tgtEl>
                                          <p:spTgt spid="130"/>
                                        </p:tgtEl>
                                      </p:cBhvr>
                                    </p:animEffect>
                                  </p:childTnLst>
                                </p:cTn>
                              </p:par>
                            </p:childTnLst>
                          </p:cTn>
                        </p:par>
                        <p:par>
                          <p:cTn id="133" fill="hold">
                            <p:stCondLst>
                              <p:cond delay="16000"/>
                            </p:stCondLst>
                            <p:childTnLst>
                              <p:par>
                                <p:cTn id="134" presetID="22" presetClass="entr" presetSubtype="4" fill="hold" nodeType="after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wipe(down)">
                                      <p:cBhvr>
                                        <p:cTn id="136" dur="500"/>
                                        <p:tgtEl>
                                          <p:spTgt spid="133"/>
                                        </p:tgtEl>
                                      </p:cBhvr>
                                    </p:animEffect>
                                  </p:childTnLst>
                                </p:cTn>
                              </p:par>
                            </p:childTnLst>
                          </p:cTn>
                        </p:par>
                        <p:par>
                          <p:cTn id="137" fill="hold">
                            <p:stCondLst>
                              <p:cond delay="16500"/>
                            </p:stCondLst>
                            <p:childTnLst>
                              <p:par>
                                <p:cTn id="138" presetID="22" presetClass="entr" presetSubtype="8" fill="hold" nodeType="after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wipe(left)">
                                      <p:cBhvr>
                                        <p:cTn id="140" dur="500"/>
                                        <p:tgtEl>
                                          <p:spTgt spid="132"/>
                                        </p:tgtEl>
                                      </p:cBhvr>
                                    </p:animEffect>
                                  </p:childTnLst>
                                </p:cTn>
                              </p:par>
                            </p:childTnLst>
                          </p:cTn>
                        </p:par>
                        <p:par>
                          <p:cTn id="141" fill="hold">
                            <p:stCondLst>
                              <p:cond delay="17000"/>
                            </p:stCondLst>
                            <p:childTnLst>
                              <p:par>
                                <p:cTn id="142" presetID="22" presetClass="entr" presetSubtype="1" fill="hold" grpId="0" nodeType="afterEffect">
                                  <p:stCondLst>
                                    <p:cond delay="0"/>
                                  </p:stCondLst>
                                  <p:childTnLst>
                                    <p:set>
                                      <p:cBhvr>
                                        <p:cTn id="143" dur="1" fill="hold">
                                          <p:stCondLst>
                                            <p:cond delay="0"/>
                                          </p:stCondLst>
                                        </p:cTn>
                                        <p:tgtEl>
                                          <p:spTgt spid="136"/>
                                        </p:tgtEl>
                                        <p:attrNameLst>
                                          <p:attrName>style.visibility</p:attrName>
                                        </p:attrNameLst>
                                      </p:cBhvr>
                                      <p:to>
                                        <p:strVal val="visible"/>
                                      </p:to>
                                    </p:set>
                                    <p:animEffect transition="in" filter="wipe(up)">
                                      <p:cBhvr>
                                        <p:cTn id="144" dur="500"/>
                                        <p:tgtEl>
                                          <p:spTgt spid="136"/>
                                        </p:tgtEl>
                                      </p:cBhvr>
                                    </p:animEffect>
                                  </p:childTnLst>
                                </p:cTn>
                              </p:par>
                            </p:childTnLst>
                          </p:cTn>
                        </p:par>
                        <p:par>
                          <p:cTn id="145" fill="hold">
                            <p:stCondLst>
                              <p:cond delay="17500"/>
                            </p:stCondLst>
                            <p:childTnLst>
                              <p:par>
                                <p:cTn id="146" presetID="22" presetClass="entr" presetSubtype="1" fill="hold" grpId="0" nodeType="afterEffect">
                                  <p:stCondLst>
                                    <p:cond delay="0"/>
                                  </p:stCondLst>
                                  <p:childTnLst>
                                    <p:set>
                                      <p:cBhvr>
                                        <p:cTn id="147" dur="1" fill="hold">
                                          <p:stCondLst>
                                            <p:cond delay="0"/>
                                          </p:stCondLst>
                                        </p:cTn>
                                        <p:tgtEl>
                                          <p:spTgt spid="141"/>
                                        </p:tgtEl>
                                        <p:attrNameLst>
                                          <p:attrName>style.visibility</p:attrName>
                                        </p:attrNameLst>
                                      </p:cBhvr>
                                      <p:to>
                                        <p:strVal val="visible"/>
                                      </p:to>
                                    </p:set>
                                    <p:animEffect transition="in" filter="wipe(up)">
                                      <p:cBhvr>
                                        <p:cTn id="148" dur="500"/>
                                        <p:tgtEl>
                                          <p:spTgt spid="141"/>
                                        </p:tgtEl>
                                      </p:cBhvr>
                                    </p:animEffect>
                                  </p:childTnLst>
                                </p:cTn>
                              </p:par>
                            </p:childTnLst>
                          </p:cTn>
                        </p:par>
                        <p:par>
                          <p:cTn id="149" fill="hold">
                            <p:stCondLst>
                              <p:cond delay="18000"/>
                            </p:stCondLst>
                            <p:childTnLst>
                              <p:par>
                                <p:cTn id="150" presetID="22" presetClass="entr" presetSubtype="1" fill="hold" grpId="0" nodeType="afterEffect">
                                  <p:stCondLst>
                                    <p:cond delay="0"/>
                                  </p:stCondLst>
                                  <p:childTnLst>
                                    <p:set>
                                      <p:cBhvr>
                                        <p:cTn id="151" dur="1" fill="hold">
                                          <p:stCondLst>
                                            <p:cond delay="0"/>
                                          </p:stCondLst>
                                        </p:cTn>
                                        <p:tgtEl>
                                          <p:spTgt spid="142"/>
                                        </p:tgtEl>
                                        <p:attrNameLst>
                                          <p:attrName>style.visibility</p:attrName>
                                        </p:attrNameLst>
                                      </p:cBhvr>
                                      <p:to>
                                        <p:strVal val="visible"/>
                                      </p:to>
                                    </p:set>
                                    <p:animEffect transition="in" filter="wipe(up)">
                                      <p:cBhvr>
                                        <p:cTn id="152" dur="500"/>
                                        <p:tgtEl>
                                          <p:spTgt spid="142"/>
                                        </p:tgtEl>
                                      </p:cBhvr>
                                    </p:animEffect>
                                  </p:childTnLst>
                                </p:cTn>
                              </p:par>
                            </p:childTnLst>
                          </p:cTn>
                        </p:par>
                        <p:par>
                          <p:cTn id="153" fill="hold">
                            <p:stCondLst>
                              <p:cond delay="18500"/>
                            </p:stCondLst>
                            <p:childTnLst>
                              <p:par>
                                <p:cTn id="154" presetID="22" presetClass="entr" presetSubtype="1" fill="hold" grpId="0" nodeType="afterEffect">
                                  <p:stCondLst>
                                    <p:cond delay="0"/>
                                  </p:stCondLst>
                                  <p:childTnLst>
                                    <p:set>
                                      <p:cBhvr>
                                        <p:cTn id="155" dur="1" fill="hold">
                                          <p:stCondLst>
                                            <p:cond delay="0"/>
                                          </p:stCondLst>
                                        </p:cTn>
                                        <p:tgtEl>
                                          <p:spTgt spid="143"/>
                                        </p:tgtEl>
                                        <p:attrNameLst>
                                          <p:attrName>style.visibility</p:attrName>
                                        </p:attrNameLst>
                                      </p:cBhvr>
                                      <p:to>
                                        <p:strVal val="visible"/>
                                      </p:to>
                                    </p:set>
                                    <p:animEffect transition="in" filter="wipe(up)">
                                      <p:cBhvr>
                                        <p:cTn id="156" dur="500"/>
                                        <p:tgtEl>
                                          <p:spTgt spid="143"/>
                                        </p:tgtEl>
                                      </p:cBhvr>
                                    </p:animEffect>
                                  </p:childTnLst>
                                </p:cTn>
                              </p:par>
                            </p:childTnLst>
                          </p:cTn>
                        </p:par>
                        <p:par>
                          <p:cTn id="157" fill="hold">
                            <p:stCondLst>
                              <p:cond delay="19000"/>
                            </p:stCondLst>
                            <p:childTnLst>
                              <p:par>
                                <p:cTn id="158" presetID="22" presetClass="entr" presetSubtype="4" fill="hold" grpId="0" nodeType="afterEffect">
                                  <p:stCondLst>
                                    <p:cond delay="0"/>
                                  </p:stCondLst>
                                  <p:childTnLst>
                                    <p:set>
                                      <p:cBhvr>
                                        <p:cTn id="159" dur="1" fill="hold">
                                          <p:stCondLst>
                                            <p:cond delay="0"/>
                                          </p:stCondLst>
                                        </p:cTn>
                                        <p:tgtEl>
                                          <p:spTgt spid="144"/>
                                        </p:tgtEl>
                                        <p:attrNameLst>
                                          <p:attrName>style.visibility</p:attrName>
                                        </p:attrNameLst>
                                      </p:cBhvr>
                                      <p:to>
                                        <p:strVal val="visible"/>
                                      </p:to>
                                    </p:set>
                                    <p:animEffect transition="in" filter="wipe(down)">
                                      <p:cBhvr>
                                        <p:cTn id="160" dur="500"/>
                                        <p:tgtEl>
                                          <p:spTgt spid="144"/>
                                        </p:tgtEl>
                                      </p:cBhvr>
                                    </p:animEffect>
                                  </p:childTnLst>
                                </p:cTn>
                              </p:par>
                            </p:childTnLst>
                          </p:cTn>
                        </p:par>
                        <p:par>
                          <p:cTn id="161" fill="hold">
                            <p:stCondLst>
                              <p:cond delay="19500"/>
                            </p:stCondLst>
                            <p:childTnLst>
                              <p:par>
                                <p:cTn id="162" presetID="22" presetClass="entr" presetSubtype="4" fill="hold" grpId="0" nodeType="afterEffect">
                                  <p:stCondLst>
                                    <p:cond delay="0"/>
                                  </p:stCondLst>
                                  <p:childTnLst>
                                    <p:set>
                                      <p:cBhvr>
                                        <p:cTn id="163" dur="1" fill="hold">
                                          <p:stCondLst>
                                            <p:cond delay="0"/>
                                          </p:stCondLst>
                                        </p:cTn>
                                        <p:tgtEl>
                                          <p:spTgt spid="145"/>
                                        </p:tgtEl>
                                        <p:attrNameLst>
                                          <p:attrName>style.visibility</p:attrName>
                                        </p:attrNameLst>
                                      </p:cBhvr>
                                      <p:to>
                                        <p:strVal val="visible"/>
                                      </p:to>
                                    </p:set>
                                    <p:animEffect transition="in" filter="wipe(down)">
                                      <p:cBhvr>
                                        <p:cTn id="164" dur="500"/>
                                        <p:tgtEl>
                                          <p:spTgt spid="145"/>
                                        </p:tgtEl>
                                      </p:cBhvr>
                                    </p:animEffect>
                                  </p:childTnLst>
                                </p:cTn>
                              </p:par>
                            </p:childTnLst>
                          </p:cTn>
                        </p:par>
                        <p:par>
                          <p:cTn id="165" fill="hold">
                            <p:stCondLst>
                              <p:cond delay="20000"/>
                            </p:stCondLst>
                            <p:childTnLst>
                              <p:par>
                                <p:cTn id="166" presetID="22" presetClass="entr" presetSubtype="4" fill="hold" grpId="0" nodeType="afterEffect">
                                  <p:stCondLst>
                                    <p:cond delay="0"/>
                                  </p:stCondLst>
                                  <p:childTnLst>
                                    <p:set>
                                      <p:cBhvr>
                                        <p:cTn id="167" dur="1" fill="hold">
                                          <p:stCondLst>
                                            <p:cond delay="0"/>
                                          </p:stCondLst>
                                        </p:cTn>
                                        <p:tgtEl>
                                          <p:spTgt spid="146"/>
                                        </p:tgtEl>
                                        <p:attrNameLst>
                                          <p:attrName>style.visibility</p:attrName>
                                        </p:attrNameLst>
                                      </p:cBhvr>
                                      <p:to>
                                        <p:strVal val="visible"/>
                                      </p:to>
                                    </p:set>
                                    <p:animEffect transition="in" filter="wipe(down)">
                                      <p:cBhvr>
                                        <p:cTn id="168" dur="500"/>
                                        <p:tgtEl>
                                          <p:spTgt spid="146"/>
                                        </p:tgtEl>
                                      </p:cBhvr>
                                    </p:animEffect>
                                  </p:childTnLst>
                                </p:cTn>
                              </p:par>
                            </p:childTnLst>
                          </p:cTn>
                        </p:par>
                        <p:par>
                          <p:cTn id="169" fill="hold">
                            <p:stCondLst>
                              <p:cond delay="20500"/>
                            </p:stCondLst>
                            <p:childTnLst>
                              <p:par>
                                <p:cTn id="170" presetID="22" presetClass="entr" presetSubtype="4" fill="hold" grpId="0" nodeType="afterEffect">
                                  <p:stCondLst>
                                    <p:cond delay="0"/>
                                  </p:stCondLst>
                                  <p:childTnLst>
                                    <p:set>
                                      <p:cBhvr>
                                        <p:cTn id="171" dur="1" fill="hold">
                                          <p:stCondLst>
                                            <p:cond delay="0"/>
                                          </p:stCondLst>
                                        </p:cTn>
                                        <p:tgtEl>
                                          <p:spTgt spid="147"/>
                                        </p:tgtEl>
                                        <p:attrNameLst>
                                          <p:attrName>style.visibility</p:attrName>
                                        </p:attrNameLst>
                                      </p:cBhvr>
                                      <p:to>
                                        <p:strVal val="visible"/>
                                      </p:to>
                                    </p:set>
                                    <p:animEffect transition="in" filter="wipe(down)">
                                      <p:cBhvr>
                                        <p:cTn id="172" dur="500"/>
                                        <p:tgtEl>
                                          <p:spTgt spid="147"/>
                                        </p:tgtEl>
                                      </p:cBhvr>
                                    </p:animEffect>
                                  </p:childTnLst>
                                </p:cTn>
                              </p:par>
                            </p:childTnLst>
                          </p:cTn>
                        </p:par>
                      </p:childTnLst>
                    </p:cTn>
                  </p:par>
                  <p:par>
                    <p:cTn id="173" fill="hold">
                      <p:stCondLst>
                        <p:cond delay="indefinite"/>
                      </p:stCondLst>
                      <p:childTnLst>
                        <p:par>
                          <p:cTn id="174" fill="hold">
                            <p:stCondLst>
                              <p:cond delay="0"/>
                            </p:stCondLst>
                            <p:childTnLst>
                              <p:par>
                                <p:cTn id="175" presetID="21" presetClass="entr" presetSubtype="1" fill="hold" grpId="0" nodeType="clickEffect">
                                  <p:stCondLst>
                                    <p:cond delay="0"/>
                                  </p:stCondLst>
                                  <p:childTnLst>
                                    <p:set>
                                      <p:cBhvr>
                                        <p:cTn id="176" dur="1" fill="hold">
                                          <p:stCondLst>
                                            <p:cond delay="0"/>
                                          </p:stCondLst>
                                        </p:cTn>
                                        <p:tgtEl>
                                          <p:spTgt spid="167"/>
                                        </p:tgtEl>
                                        <p:attrNameLst>
                                          <p:attrName>style.visibility</p:attrName>
                                        </p:attrNameLst>
                                      </p:cBhvr>
                                      <p:to>
                                        <p:strVal val="visible"/>
                                      </p:to>
                                    </p:set>
                                    <p:animEffect transition="in" filter="wheel(1)">
                                      <p:cBhvr>
                                        <p:cTn id="177" dur="2000"/>
                                        <p:tgtEl>
                                          <p:spTgt spid="167"/>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nodeType="clickEffect">
                                  <p:stCondLst>
                                    <p:cond delay="0"/>
                                  </p:stCondLst>
                                  <p:childTnLst>
                                    <p:set>
                                      <p:cBhvr>
                                        <p:cTn id="181" dur="1" fill="hold">
                                          <p:stCondLst>
                                            <p:cond delay="0"/>
                                          </p:stCondLst>
                                        </p:cTn>
                                        <p:tgtEl>
                                          <p:spTgt spid="173"/>
                                        </p:tgtEl>
                                        <p:attrNameLst>
                                          <p:attrName>style.visibility</p:attrName>
                                        </p:attrNameLst>
                                      </p:cBhvr>
                                      <p:to>
                                        <p:strVal val="visible"/>
                                      </p:to>
                                    </p:set>
                                    <p:animEffect transition="in" filter="dissolve">
                                      <p:cBhvr>
                                        <p:cTn id="182" dur="500"/>
                                        <p:tgtEl>
                                          <p:spTgt spid="173"/>
                                        </p:tgtEl>
                                      </p:cBhvr>
                                    </p:animEffect>
                                  </p:childTnLst>
                                </p:cTn>
                              </p:par>
                              <p:par>
                                <p:cTn id="183" presetID="9" presetClass="entr" presetSubtype="0" fill="hold" nodeType="withEffect">
                                  <p:stCondLst>
                                    <p:cond delay="0"/>
                                  </p:stCondLst>
                                  <p:childTnLst>
                                    <p:set>
                                      <p:cBhvr>
                                        <p:cTn id="184" dur="1" fill="hold">
                                          <p:stCondLst>
                                            <p:cond delay="0"/>
                                          </p:stCondLst>
                                        </p:cTn>
                                        <p:tgtEl>
                                          <p:spTgt spid="171"/>
                                        </p:tgtEl>
                                        <p:attrNameLst>
                                          <p:attrName>style.visibility</p:attrName>
                                        </p:attrNameLst>
                                      </p:cBhvr>
                                      <p:to>
                                        <p:strVal val="visible"/>
                                      </p:to>
                                    </p:set>
                                    <p:animEffect transition="in" filter="dissolve">
                                      <p:cBhvr>
                                        <p:cTn id="185" dur="500"/>
                                        <p:tgtEl>
                                          <p:spTgt spid="171"/>
                                        </p:tgtEl>
                                      </p:cBhvr>
                                    </p:animEffect>
                                  </p:childTnLst>
                                </p:cTn>
                              </p:par>
                              <p:par>
                                <p:cTn id="186" presetID="9" presetClass="entr" presetSubtype="0" fill="hold" nodeType="withEffect">
                                  <p:stCondLst>
                                    <p:cond delay="0"/>
                                  </p:stCondLst>
                                  <p:childTnLst>
                                    <p:set>
                                      <p:cBhvr>
                                        <p:cTn id="187" dur="1" fill="hold">
                                          <p:stCondLst>
                                            <p:cond delay="0"/>
                                          </p:stCondLst>
                                        </p:cTn>
                                        <p:tgtEl>
                                          <p:spTgt spid="172"/>
                                        </p:tgtEl>
                                        <p:attrNameLst>
                                          <p:attrName>style.visibility</p:attrName>
                                        </p:attrNameLst>
                                      </p:cBhvr>
                                      <p:to>
                                        <p:strVal val="visible"/>
                                      </p:to>
                                    </p:set>
                                    <p:animEffect transition="in" filter="dissolve">
                                      <p:cBhvr>
                                        <p:cTn id="188" dur="500"/>
                                        <p:tgtEl>
                                          <p:spTgt spid="172"/>
                                        </p:tgtEl>
                                      </p:cBhvr>
                                    </p:animEffect>
                                  </p:childTnLst>
                                </p:cTn>
                              </p:par>
                              <p:par>
                                <p:cTn id="189" presetID="9" presetClass="entr" presetSubtype="0" fill="hold" nodeType="withEffect">
                                  <p:stCondLst>
                                    <p:cond delay="0"/>
                                  </p:stCondLst>
                                  <p:childTnLst>
                                    <p:set>
                                      <p:cBhvr>
                                        <p:cTn id="190" dur="1" fill="hold">
                                          <p:stCondLst>
                                            <p:cond delay="0"/>
                                          </p:stCondLst>
                                        </p:cTn>
                                        <p:tgtEl>
                                          <p:spTgt spid="169"/>
                                        </p:tgtEl>
                                        <p:attrNameLst>
                                          <p:attrName>style.visibility</p:attrName>
                                        </p:attrNameLst>
                                      </p:cBhvr>
                                      <p:to>
                                        <p:strVal val="visible"/>
                                      </p:to>
                                    </p:set>
                                    <p:animEffect transition="in" filter="dissolve">
                                      <p:cBhvr>
                                        <p:cTn id="191" dur="500"/>
                                        <p:tgtEl>
                                          <p:spTgt spid="169"/>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nodeType="clickEffect">
                                  <p:stCondLst>
                                    <p:cond delay="0"/>
                                  </p:stCondLst>
                                  <p:childTnLst>
                                    <p:set>
                                      <p:cBhvr>
                                        <p:cTn id="195" dur="1" fill="hold">
                                          <p:stCondLst>
                                            <p:cond delay="0"/>
                                          </p:stCondLst>
                                        </p:cTn>
                                        <p:tgtEl>
                                          <p:spTgt spid="175"/>
                                        </p:tgtEl>
                                        <p:attrNameLst>
                                          <p:attrName>style.visibility</p:attrName>
                                        </p:attrNameLst>
                                      </p:cBhvr>
                                      <p:to>
                                        <p:strVal val="visible"/>
                                      </p:to>
                                    </p:set>
                                    <p:animEffect transition="in" filter="wipe(right)">
                                      <p:cBhvr>
                                        <p:cTn id="196" dur="500"/>
                                        <p:tgtEl>
                                          <p:spTgt spid="175"/>
                                        </p:tgtEl>
                                      </p:cBhvr>
                                    </p:animEffect>
                                  </p:childTnLst>
                                </p:cTn>
                              </p:par>
                            </p:childTnLst>
                          </p:cTn>
                        </p:par>
                        <p:par>
                          <p:cTn id="197" fill="hold">
                            <p:stCondLst>
                              <p:cond delay="500"/>
                            </p:stCondLst>
                            <p:childTnLst>
                              <p:par>
                                <p:cTn id="198" presetID="22" presetClass="entr" presetSubtype="1" fill="hold" nodeType="afterEffect">
                                  <p:stCondLst>
                                    <p:cond delay="0"/>
                                  </p:stCondLst>
                                  <p:childTnLst>
                                    <p:set>
                                      <p:cBhvr>
                                        <p:cTn id="199" dur="1" fill="hold">
                                          <p:stCondLst>
                                            <p:cond delay="0"/>
                                          </p:stCondLst>
                                        </p:cTn>
                                        <p:tgtEl>
                                          <p:spTgt spid="176"/>
                                        </p:tgtEl>
                                        <p:attrNameLst>
                                          <p:attrName>style.visibility</p:attrName>
                                        </p:attrNameLst>
                                      </p:cBhvr>
                                      <p:to>
                                        <p:strVal val="visible"/>
                                      </p:to>
                                    </p:set>
                                    <p:animEffect transition="in" filter="wipe(up)">
                                      <p:cBhvr>
                                        <p:cTn id="200" dur="500"/>
                                        <p:tgtEl>
                                          <p:spTgt spid="176"/>
                                        </p:tgtEl>
                                      </p:cBhvr>
                                    </p:animEffect>
                                  </p:childTnLst>
                                </p:cTn>
                              </p:par>
                            </p:childTnLst>
                          </p:cTn>
                        </p:par>
                        <p:par>
                          <p:cTn id="201" fill="hold">
                            <p:stCondLst>
                              <p:cond delay="1000"/>
                            </p:stCondLst>
                            <p:childTnLst>
                              <p:par>
                                <p:cTn id="202" presetID="22" presetClass="entr" presetSubtype="2" fill="hold" nodeType="afterEffect">
                                  <p:stCondLst>
                                    <p:cond delay="0"/>
                                  </p:stCondLst>
                                  <p:childTnLst>
                                    <p:set>
                                      <p:cBhvr>
                                        <p:cTn id="203" dur="1" fill="hold">
                                          <p:stCondLst>
                                            <p:cond delay="0"/>
                                          </p:stCondLst>
                                        </p:cTn>
                                        <p:tgtEl>
                                          <p:spTgt spid="179"/>
                                        </p:tgtEl>
                                        <p:attrNameLst>
                                          <p:attrName>style.visibility</p:attrName>
                                        </p:attrNameLst>
                                      </p:cBhvr>
                                      <p:to>
                                        <p:strVal val="visible"/>
                                      </p:to>
                                    </p:set>
                                    <p:animEffect transition="in" filter="wipe(right)">
                                      <p:cBhvr>
                                        <p:cTn id="204" dur="500"/>
                                        <p:tgtEl>
                                          <p:spTgt spid="179"/>
                                        </p:tgtEl>
                                      </p:cBhvr>
                                    </p:animEffect>
                                  </p:childTnLst>
                                </p:cTn>
                              </p:par>
                            </p:childTnLst>
                          </p:cTn>
                        </p:par>
                        <p:par>
                          <p:cTn id="205" fill="hold">
                            <p:stCondLst>
                              <p:cond delay="1500"/>
                            </p:stCondLst>
                            <p:childTnLst>
                              <p:par>
                                <p:cTn id="206" presetID="22" presetClass="entr" presetSubtype="1" fill="hold" nodeType="afterEffect">
                                  <p:stCondLst>
                                    <p:cond delay="0"/>
                                  </p:stCondLst>
                                  <p:childTnLst>
                                    <p:set>
                                      <p:cBhvr>
                                        <p:cTn id="207" dur="1" fill="hold">
                                          <p:stCondLst>
                                            <p:cond delay="0"/>
                                          </p:stCondLst>
                                        </p:cTn>
                                        <p:tgtEl>
                                          <p:spTgt spid="182"/>
                                        </p:tgtEl>
                                        <p:attrNameLst>
                                          <p:attrName>style.visibility</p:attrName>
                                        </p:attrNameLst>
                                      </p:cBhvr>
                                      <p:to>
                                        <p:strVal val="visible"/>
                                      </p:to>
                                    </p:set>
                                    <p:animEffect transition="in" filter="wipe(up)">
                                      <p:cBhvr>
                                        <p:cTn id="208" dur="500"/>
                                        <p:tgtEl>
                                          <p:spTgt spid="18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nodeType="clickEffect">
                                  <p:stCondLst>
                                    <p:cond delay="0"/>
                                  </p:stCondLst>
                                  <p:childTnLst>
                                    <p:set>
                                      <p:cBhvr>
                                        <p:cTn id="212" dur="1" fill="hold">
                                          <p:stCondLst>
                                            <p:cond delay="0"/>
                                          </p:stCondLst>
                                        </p:cTn>
                                        <p:tgtEl>
                                          <p:spTgt spid="188"/>
                                        </p:tgtEl>
                                        <p:attrNameLst>
                                          <p:attrName>style.visibility</p:attrName>
                                        </p:attrNameLst>
                                      </p:cBhvr>
                                      <p:to>
                                        <p:strVal val="visible"/>
                                      </p:to>
                                    </p:set>
                                    <p:animEffect transition="in" filter="dissolve">
                                      <p:cBhvr>
                                        <p:cTn id="213" dur="500"/>
                                        <p:tgtEl>
                                          <p:spTgt spid="188"/>
                                        </p:tgtEl>
                                      </p:cBhvr>
                                    </p:animEffect>
                                  </p:childTnLst>
                                </p:cTn>
                              </p:par>
                              <p:par>
                                <p:cTn id="214" presetID="9" presetClass="entr" presetSubtype="0" fill="hold" nodeType="withEffect">
                                  <p:stCondLst>
                                    <p:cond delay="0"/>
                                  </p:stCondLst>
                                  <p:childTnLst>
                                    <p:set>
                                      <p:cBhvr>
                                        <p:cTn id="215" dur="1" fill="hold">
                                          <p:stCondLst>
                                            <p:cond delay="0"/>
                                          </p:stCondLst>
                                        </p:cTn>
                                        <p:tgtEl>
                                          <p:spTgt spid="186"/>
                                        </p:tgtEl>
                                        <p:attrNameLst>
                                          <p:attrName>style.visibility</p:attrName>
                                        </p:attrNameLst>
                                      </p:cBhvr>
                                      <p:to>
                                        <p:strVal val="visible"/>
                                      </p:to>
                                    </p:set>
                                    <p:animEffect transition="in" filter="dissolve">
                                      <p:cBhvr>
                                        <p:cTn id="216" dur="500"/>
                                        <p:tgtEl>
                                          <p:spTgt spid="186"/>
                                        </p:tgtEl>
                                      </p:cBhvr>
                                    </p:animEffect>
                                  </p:childTnLst>
                                </p:cTn>
                              </p:par>
                              <p:par>
                                <p:cTn id="217" presetID="9" presetClass="entr" presetSubtype="0" fill="hold" nodeType="withEffect">
                                  <p:stCondLst>
                                    <p:cond delay="0"/>
                                  </p:stCondLst>
                                  <p:childTnLst>
                                    <p:set>
                                      <p:cBhvr>
                                        <p:cTn id="218" dur="1" fill="hold">
                                          <p:stCondLst>
                                            <p:cond delay="0"/>
                                          </p:stCondLst>
                                        </p:cTn>
                                        <p:tgtEl>
                                          <p:spTgt spid="187"/>
                                        </p:tgtEl>
                                        <p:attrNameLst>
                                          <p:attrName>style.visibility</p:attrName>
                                        </p:attrNameLst>
                                      </p:cBhvr>
                                      <p:to>
                                        <p:strVal val="visible"/>
                                      </p:to>
                                    </p:set>
                                    <p:animEffect transition="in" filter="dissolve">
                                      <p:cBhvr>
                                        <p:cTn id="219" dur="500"/>
                                        <p:tgtEl>
                                          <p:spTgt spid="187"/>
                                        </p:tgtEl>
                                      </p:cBhvr>
                                    </p:animEffect>
                                  </p:childTnLst>
                                </p:cTn>
                              </p:par>
                              <p:par>
                                <p:cTn id="220" presetID="9" presetClass="entr" presetSubtype="0" fill="hold" nodeType="withEffect">
                                  <p:stCondLst>
                                    <p:cond delay="0"/>
                                  </p:stCondLst>
                                  <p:childTnLst>
                                    <p:set>
                                      <p:cBhvr>
                                        <p:cTn id="221" dur="1" fill="hold">
                                          <p:stCondLst>
                                            <p:cond delay="0"/>
                                          </p:stCondLst>
                                        </p:cTn>
                                        <p:tgtEl>
                                          <p:spTgt spid="185"/>
                                        </p:tgtEl>
                                        <p:attrNameLst>
                                          <p:attrName>style.visibility</p:attrName>
                                        </p:attrNameLst>
                                      </p:cBhvr>
                                      <p:to>
                                        <p:strVal val="visible"/>
                                      </p:to>
                                    </p:set>
                                    <p:animEffect transition="in" filter="dissolve">
                                      <p:cBhvr>
                                        <p:cTn id="222" dur="500"/>
                                        <p:tgtEl>
                                          <p:spTgt spid="185"/>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nodeType="click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500"/>
                                        <p:tgtEl>
                                          <p:spTgt spid="191"/>
                                        </p:tgtEl>
                                      </p:cBhvr>
                                    </p:animEffect>
                                  </p:childTnLst>
                                </p:cTn>
                              </p:par>
                            </p:childTnLst>
                          </p:cTn>
                        </p:par>
                        <p:par>
                          <p:cTn id="228" fill="hold">
                            <p:stCondLst>
                              <p:cond delay="500"/>
                            </p:stCondLst>
                            <p:childTnLst>
                              <p:par>
                                <p:cTn id="229" presetID="22" presetClass="entr" presetSubtype="1" fill="hold" nodeType="afterEffect">
                                  <p:stCondLst>
                                    <p:cond delay="0"/>
                                  </p:stCondLst>
                                  <p:childTnLst>
                                    <p:set>
                                      <p:cBhvr>
                                        <p:cTn id="230" dur="1" fill="hold">
                                          <p:stCondLst>
                                            <p:cond delay="0"/>
                                          </p:stCondLst>
                                        </p:cTn>
                                        <p:tgtEl>
                                          <p:spTgt spid="194"/>
                                        </p:tgtEl>
                                        <p:attrNameLst>
                                          <p:attrName>style.visibility</p:attrName>
                                        </p:attrNameLst>
                                      </p:cBhvr>
                                      <p:to>
                                        <p:strVal val="visible"/>
                                      </p:to>
                                    </p:set>
                                    <p:animEffect transition="in" filter="wipe(up)">
                                      <p:cBhvr>
                                        <p:cTn id="231" dur="500"/>
                                        <p:tgtEl>
                                          <p:spTgt spid="194"/>
                                        </p:tgtEl>
                                      </p:cBhvr>
                                    </p:animEffect>
                                  </p:childTnLst>
                                </p:cTn>
                              </p:par>
                            </p:childTnLst>
                          </p:cTn>
                        </p:par>
                        <p:par>
                          <p:cTn id="232" fill="hold">
                            <p:stCondLst>
                              <p:cond delay="1000"/>
                            </p:stCondLst>
                            <p:childTnLst>
                              <p:par>
                                <p:cTn id="233" presetID="22" presetClass="entr" presetSubtype="8" fill="hold" nodeType="afterEffect">
                                  <p:stCondLst>
                                    <p:cond delay="0"/>
                                  </p:stCondLst>
                                  <p:childTnLst>
                                    <p:set>
                                      <p:cBhvr>
                                        <p:cTn id="234" dur="1" fill="hold">
                                          <p:stCondLst>
                                            <p:cond delay="0"/>
                                          </p:stCondLst>
                                        </p:cTn>
                                        <p:tgtEl>
                                          <p:spTgt spid="196"/>
                                        </p:tgtEl>
                                        <p:attrNameLst>
                                          <p:attrName>style.visibility</p:attrName>
                                        </p:attrNameLst>
                                      </p:cBhvr>
                                      <p:to>
                                        <p:strVal val="visible"/>
                                      </p:to>
                                    </p:set>
                                    <p:animEffect transition="in" filter="wipe(left)">
                                      <p:cBhvr>
                                        <p:cTn id="235" dur="500"/>
                                        <p:tgtEl>
                                          <p:spTgt spid="196"/>
                                        </p:tgtEl>
                                      </p:cBhvr>
                                    </p:animEffect>
                                  </p:childTnLst>
                                </p:cTn>
                              </p:par>
                            </p:childTnLst>
                          </p:cTn>
                        </p:par>
                        <p:par>
                          <p:cTn id="236" fill="hold">
                            <p:stCondLst>
                              <p:cond delay="1500"/>
                            </p:stCondLst>
                            <p:childTnLst>
                              <p:par>
                                <p:cTn id="237" presetID="22" presetClass="entr" presetSubtype="1" fill="hold" nodeType="afterEffect">
                                  <p:stCondLst>
                                    <p:cond delay="0"/>
                                  </p:stCondLst>
                                  <p:childTnLst>
                                    <p:set>
                                      <p:cBhvr>
                                        <p:cTn id="238" dur="1" fill="hold">
                                          <p:stCondLst>
                                            <p:cond delay="0"/>
                                          </p:stCondLst>
                                        </p:cTn>
                                        <p:tgtEl>
                                          <p:spTgt spid="198"/>
                                        </p:tgtEl>
                                        <p:attrNameLst>
                                          <p:attrName>style.visibility</p:attrName>
                                        </p:attrNameLst>
                                      </p:cBhvr>
                                      <p:to>
                                        <p:strVal val="visible"/>
                                      </p:to>
                                    </p:set>
                                    <p:animEffect transition="in" filter="wipe(up)">
                                      <p:cBhvr>
                                        <p:cTn id="239" dur="500"/>
                                        <p:tgtEl>
                                          <p:spTgt spid="198"/>
                                        </p:tgtEl>
                                      </p:cBhvr>
                                    </p:animEffect>
                                  </p:childTnLst>
                                </p:cTn>
                              </p:par>
                            </p:childTnLst>
                          </p:cTn>
                        </p:par>
                        <p:par>
                          <p:cTn id="240" fill="hold">
                            <p:stCondLst>
                              <p:cond delay="2000"/>
                            </p:stCondLst>
                            <p:childTnLst>
                              <p:par>
                                <p:cTn id="241" presetID="9" presetClass="entr" presetSubtype="0" fill="hold" nodeType="afterEffect">
                                  <p:stCondLst>
                                    <p:cond delay="0"/>
                                  </p:stCondLst>
                                  <p:childTnLst>
                                    <p:set>
                                      <p:cBhvr>
                                        <p:cTn id="242" dur="1" fill="hold">
                                          <p:stCondLst>
                                            <p:cond delay="0"/>
                                          </p:stCondLst>
                                        </p:cTn>
                                        <p:tgtEl>
                                          <p:spTgt spid="203"/>
                                        </p:tgtEl>
                                        <p:attrNameLst>
                                          <p:attrName>style.visibility</p:attrName>
                                        </p:attrNameLst>
                                      </p:cBhvr>
                                      <p:to>
                                        <p:strVal val="visible"/>
                                      </p:to>
                                    </p:set>
                                    <p:animEffect transition="in" filter="dissolve">
                                      <p:cBhvr>
                                        <p:cTn id="243" dur="500"/>
                                        <p:tgtEl>
                                          <p:spTgt spid="203"/>
                                        </p:tgtEl>
                                      </p:cBhvr>
                                    </p:animEffect>
                                  </p:childTnLst>
                                </p:cTn>
                              </p:par>
                            </p:childTnLst>
                          </p:cTn>
                        </p:par>
                        <p:par>
                          <p:cTn id="244" fill="hold">
                            <p:stCondLst>
                              <p:cond delay="2500"/>
                            </p:stCondLst>
                            <p:childTnLst>
                              <p:par>
                                <p:cTn id="245" presetID="22" presetClass="entr" presetSubtype="1" fill="hold" nodeType="afterEffect">
                                  <p:stCondLst>
                                    <p:cond delay="0"/>
                                  </p:stCondLst>
                                  <p:childTnLst>
                                    <p:set>
                                      <p:cBhvr>
                                        <p:cTn id="246" dur="1" fill="hold">
                                          <p:stCondLst>
                                            <p:cond delay="0"/>
                                          </p:stCondLst>
                                        </p:cTn>
                                        <p:tgtEl>
                                          <p:spTgt spid="205"/>
                                        </p:tgtEl>
                                        <p:attrNameLst>
                                          <p:attrName>style.visibility</p:attrName>
                                        </p:attrNameLst>
                                      </p:cBhvr>
                                      <p:to>
                                        <p:strVal val="visible"/>
                                      </p:to>
                                    </p:set>
                                    <p:animEffect transition="in" filter="wipe(up)">
                                      <p:cBhvr>
                                        <p:cTn id="247" dur="500"/>
                                        <p:tgtEl>
                                          <p:spTgt spid="205"/>
                                        </p:tgtEl>
                                      </p:cBhvr>
                                    </p:animEffect>
                                  </p:childTnLst>
                                </p:cTn>
                              </p:par>
                            </p:childTnLst>
                          </p:cTn>
                        </p:par>
                        <p:par>
                          <p:cTn id="248" fill="hold">
                            <p:stCondLst>
                              <p:cond delay="3000"/>
                            </p:stCondLst>
                            <p:childTnLst>
                              <p:par>
                                <p:cTn id="249" presetID="22" presetClass="entr" presetSubtype="4" fill="hold" nodeType="afterEffect">
                                  <p:stCondLst>
                                    <p:cond delay="0"/>
                                  </p:stCondLst>
                                  <p:childTnLst>
                                    <p:set>
                                      <p:cBhvr>
                                        <p:cTn id="250" dur="1" fill="hold">
                                          <p:stCondLst>
                                            <p:cond delay="0"/>
                                          </p:stCondLst>
                                        </p:cTn>
                                        <p:tgtEl>
                                          <p:spTgt spid="206"/>
                                        </p:tgtEl>
                                        <p:attrNameLst>
                                          <p:attrName>style.visibility</p:attrName>
                                        </p:attrNameLst>
                                      </p:cBhvr>
                                      <p:to>
                                        <p:strVal val="visible"/>
                                      </p:to>
                                    </p:set>
                                    <p:animEffect transition="in" filter="wipe(down)">
                                      <p:cBhvr>
                                        <p:cTn id="251" dur="500"/>
                                        <p:tgtEl>
                                          <p:spTgt spid="206"/>
                                        </p:tgtEl>
                                      </p:cBhvr>
                                    </p:animEffect>
                                  </p:childTnLst>
                                </p:cTn>
                              </p:par>
                            </p:childTnLst>
                          </p:cTn>
                        </p:par>
                        <p:par>
                          <p:cTn id="252" fill="hold">
                            <p:stCondLst>
                              <p:cond delay="3500"/>
                            </p:stCondLst>
                            <p:childTnLst>
                              <p:par>
                                <p:cTn id="253" presetID="22" presetClass="entr" presetSubtype="1" fill="hold" nodeType="afterEffect">
                                  <p:stCondLst>
                                    <p:cond delay="0"/>
                                  </p:stCondLst>
                                  <p:childTnLst>
                                    <p:set>
                                      <p:cBhvr>
                                        <p:cTn id="254" dur="1" fill="hold">
                                          <p:stCondLst>
                                            <p:cond delay="0"/>
                                          </p:stCondLst>
                                        </p:cTn>
                                        <p:tgtEl>
                                          <p:spTgt spid="209"/>
                                        </p:tgtEl>
                                        <p:attrNameLst>
                                          <p:attrName>style.visibility</p:attrName>
                                        </p:attrNameLst>
                                      </p:cBhvr>
                                      <p:to>
                                        <p:strVal val="visible"/>
                                      </p:to>
                                    </p:set>
                                    <p:animEffect transition="in" filter="wipe(up)">
                                      <p:cBhvr>
                                        <p:cTn id="255" dur="500"/>
                                        <p:tgtEl>
                                          <p:spTgt spid="209"/>
                                        </p:tgtEl>
                                      </p:cBhvr>
                                    </p:animEffect>
                                  </p:childTnLst>
                                </p:cTn>
                              </p:par>
                            </p:childTnLst>
                          </p:cTn>
                        </p:par>
                        <p:par>
                          <p:cTn id="256" fill="hold">
                            <p:stCondLst>
                              <p:cond delay="4000"/>
                            </p:stCondLst>
                            <p:childTnLst>
                              <p:par>
                                <p:cTn id="257" presetID="22" presetClass="entr" presetSubtype="4" fill="hold" nodeType="afterEffect">
                                  <p:stCondLst>
                                    <p:cond delay="0"/>
                                  </p:stCondLst>
                                  <p:childTnLst>
                                    <p:set>
                                      <p:cBhvr>
                                        <p:cTn id="258" dur="1" fill="hold">
                                          <p:stCondLst>
                                            <p:cond delay="0"/>
                                          </p:stCondLst>
                                        </p:cTn>
                                        <p:tgtEl>
                                          <p:spTgt spid="212"/>
                                        </p:tgtEl>
                                        <p:attrNameLst>
                                          <p:attrName>style.visibility</p:attrName>
                                        </p:attrNameLst>
                                      </p:cBhvr>
                                      <p:to>
                                        <p:strVal val="visible"/>
                                      </p:to>
                                    </p:set>
                                    <p:animEffect transition="in" filter="wipe(down)">
                                      <p:cBhvr>
                                        <p:cTn id="259" dur="500"/>
                                        <p:tgtEl>
                                          <p:spTgt spid="212"/>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8" fill="hold" grpId="0" nodeType="clickEffect">
                                  <p:stCondLst>
                                    <p:cond delay="0"/>
                                  </p:stCondLst>
                                  <p:childTnLst>
                                    <p:set>
                                      <p:cBhvr>
                                        <p:cTn id="263" dur="1" fill="hold">
                                          <p:stCondLst>
                                            <p:cond delay="0"/>
                                          </p:stCondLst>
                                        </p:cTn>
                                        <p:tgtEl>
                                          <p:spTgt spid="3">
                                            <p:txEl>
                                              <p:pRg st="1" end="1"/>
                                            </p:txEl>
                                          </p:spTgt>
                                        </p:tgtEl>
                                        <p:attrNameLst>
                                          <p:attrName>style.visibility</p:attrName>
                                        </p:attrNameLst>
                                      </p:cBhvr>
                                      <p:to>
                                        <p:strVal val="visible"/>
                                      </p:to>
                                    </p:set>
                                    <p:animEffect transition="in" filter="wipe(left)">
                                      <p:cBhvr>
                                        <p:cTn id="26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6" grpId="0" animBg="1"/>
      <p:bldP spid="141" grpId="0" animBg="1"/>
      <p:bldP spid="142" grpId="0" animBg="1"/>
      <p:bldP spid="143" grpId="0" animBg="1"/>
      <p:bldP spid="144" grpId="0" animBg="1"/>
      <p:bldP spid="145" grpId="0" animBg="1"/>
      <p:bldP spid="146" grpId="0" animBg="1"/>
      <p:bldP spid="147" grpId="0" animBg="1"/>
      <p:bldP spid="1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3517392" cy="4800600"/>
          </a:xfrm>
        </p:spPr>
        <p:txBody>
          <a:bodyPr>
            <a:normAutofit fontScale="92500" lnSpcReduction="10000"/>
          </a:bodyPr>
          <a:lstStyle/>
          <a:p>
            <a:r>
              <a:rPr lang="en-US" dirty="0" smtClean="0"/>
              <a:t>A key to fractals is that they exhibit </a:t>
            </a:r>
            <a:r>
              <a:rPr lang="en-US" b="1" i="1" dirty="0" smtClean="0"/>
              <a:t>self-similarity</a:t>
            </a:r>
          </a:p>
          <a:p>
            <a:pPr lvl="1"/>
            <a:r>
              <a:rPr lang="en-US" dirty="0" smtClean="0"/>
              <a:t>A shape is self-similar if smaller and smaller details of the shape have the same geometrical characteristics as the original, larger form.</a:t>
            </a:r>
            <a:endParaRPr lang="en-US" dirty="0"/>
          </a:p>
        </p:txBody>
      </p:sp>
      <p:pic>
        <p:nvPicPr>
          <p:cNvPr id="1027" name="Picture 3" descr="C:\Users\Dria\AppData\Local\Microsoft\Windows\Temporary Internet Files\Content.IE5\651OHSVR\MC900434799[1].png">
            <a:hlinkClick r:id="rId2"/>
          </p:cNvPr>
          <p:cNvPicPr>
            <a:picLocks noChangeAspect="1" noChangeArrowheads="1"/>
          </p:cNvPicPr>
          <p:nvPr/>
        </p:nvPicPr>
        <p:blipFill>
          <a:blip r:embed="rId3" cstate="print"/>
          <a:srcRect/>
          <a:stretch>
            <a:fillRect/>
          </a:stretch>
        </p:blipFill>
        <p:spPr bwMode="auto">
          <a:xfrm>
            <a:off x="6096000" y="2590800"/>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35"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anim calcmode="lin" valueType="num">
                                      <p:cBhvr>
                                        <p:cTn id="17" dur="2000" fill="hold"/>
                                        <p:tgtEl>
                                          <p:spTgt spid="1027"/>
                                        </p:tgtEl>
                                        <p:attrNameLst>
                                          <p:attrName>style.rotation</p:attrName>
                                        </p:attrNameLst>
                                      </p:cBhvr>
                                      <p:tavLst>
                                        <p:tav tm="0">
                                          <p:val>
                                            <p:fltVal val="720"/>
                                          </p:val>
                                        </p:tav>
                                        <p:tav tm="100000">
                                          <p:val>
                                            <p:fltVal val="0"/>
                                          </p:val>
                                        </p:tav>
                                      </p:tavLst>
                                    </p:anim>
                                    <p:anim calcmode="lin" valueType="num">
                                      <p:cBhvr>
                                        <p:cTn id="18" dur="2000" fill="hold"/>
                                        <p:tgtEl>
                                          <p:spTgt spid="1027"/>
                                        </p:tgtEl>
                                        <p:attrNameLst>
                                          <p:attrName>ppt_h</p:attrName>
                                        </p:attrNameLst>
                                      </p:cBhvr>
                                      <p:tavLst>
                                        <p:tav tm="0">
                                          <p:val>
                                            <p:fltVal val="0"/>
                                          </p:val>
                                        </p:tav>
                                        <p:tav tm="100000">
                                          <p:val>
                                            <p:strVal val="#ppt_h"/>
                                          </p:val>
                                        </p:tav>
                                      </p:tavLst>
                                    </p:anim>
                                    <p:anim calcmode="lin" valueType="num">
                                      <p:cBhvr>
                                        <p:cTn id="19" dur="2000" fill="hold"/>
                                        <p:tgtEl>
                                          <p:spTgt spid="10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7327392" cy="2286000"/>
          </a:xfrm>
        </p:spPr>
        <p:txBody>
          <a:bodyPr>
            <a:normAutofit lnSpcReduction="10000"/>
          </a:bodyPr>
          <a:lstStyle/>
          <a:p>
            <a:r>
              <a:rPr lang="en-US" dirty="0" err="1" smtClean="0"/>
              <a:t>Sierpinski</a:t>
            </a:r>
            <a:endParaRPr lang="en-US" dirty="0" smtClean="0"/>
          </a:p>
          <a:p>
            <a:pPr lvl="1"/>
            <a:r>
              <a:rPr lang="en-US" dirty="0" err="1" smtClean="0"/>
              <a:t>Waclaw</a:t>
            </a:r>
            <a:r>
              <a:rPr lang="en-US" dirty="0" smtClean="0"/>
              <a:t> </a:t>
            </a:r>
            <a:r>
              <a:rPr lang="en-US" dirty="0" err="1" smtClean="0"/>
              <a:t>Sierpinski</a:t>
            </a:r>
            <a:endParaRPr lang="en-US" dirty="0" smtClean="0"/>
          </a:p>
          <a:p>
            <a:pPr lvl="2"/>
            <a:r>
              <a:rPr lang="en-US" dirty="0" smtClean="0"/>
              <a:t>Polish mathematician</a:t>
            </a:r>
          </a:p>
          <a:p>
            <a:pPr lvl="2"/>
            <a:r>
              <a:rPr lang="en-US" dirty="0" smtClean="0"/>
              <a:t>Created a “</a:t>
            </a:r>
            <a:r>
              <a:rPr lang="en-US" dirty="0" err="1" smtClean="0"/>
              <a:t>Sierpinski</a:t>
            </a:r>
            <a:r>
              <a:rPr lang="en-US" dirty="0" smtClean="0"/>
              <a:t> triangle” which is a type of fractal shape created using </a:t>
            </a:r>
            <a:r>
              <a:rPr lang="en-US" b="1" i="1" dirty="0" smtClean="0"/>
              <a:t>iteration</a:t>
            </a:r>
            <a:r>
              <a:rPr lang="en-US" dirty="0" smtClean="0"/>
              <a:t>. </a:t>
            </a:r>
          </a:p>
          <a:p>
            <a:pPr lvl="3"/>
            <a:endParaRPr lang="en-US" dirty="0"/>
          </a:p>
        </p:txBody>
      </p:sp>
      <p:sp>
        <p:nvSpPr>
          <p:cNvPr id="24" name="TextBox 23"/>
          <p:cNvSpPr txBox="1"/>
          <p:nvPr/>
        </p:nvSpPr>
        <p:spPr>
          <a:xfrm>
            <a:off x="5486400" y="4009275"/>
            <a:ext cx="3505200" cy="2086725"/>
          </a:xfrm>
          <a:prstGeom prst="rect">
            <a:avLst/>
          </a:prstGeom>
          <a:noFill/>
        </p:spPr>
        <p:txBody>
          <a:bodyPr wrap="square" rtlCol="0">
            <a:spAutoFit/>
          </a:bodyPr>
          <a:lstStyle/>
          <a:p>
            <a:pPr marL="429768" lvl="1" indent="-228600">
              <a:spcBef>
                <a:spcPct val="20000"/>
              </a:spcBef>
              <a:buClr>
                <a:srgbClr val="DA1F28"/>
              </a:buClr>
              <a:buFont typeface="Wingdings 2"/>
              <a:buChar char=""/>
            </a:pPr>
            <a:r>
              <a:rPr lang="en-US" dirty="0" smtClean="0">
                <a:solidFill>
                  <a:prstClr val="black"/>
                </a:solidFill>
              </a:rPr>
              <a:t>A figure is </a:t>
            </a:r>
            <a:r>
              <a:rPr lang="en-US" b="1" i="1" dirty="0" smtClean="0">
                <a:solidFill>
                  <a:prstClr val="black"/>
                </a:solidFill>
              </a:rPr>
              <a:t>strictly self-similar</a:t>
            </a:r>
            <a:r>
              <a:rPr lang="en-US" dirty="0" smtClean="0">
                <a:solidFill>
                  <a:prstClr val="black"/>
                </a:solidFill>
              </a:rPr>
              <a:t> if any of its parts, no matter where they are located or what size is selected, contain the same figure as the whole.</a:t>
            </a:r>
          </a:p>
          <a:p>
            <a:pPr marL="886968" lvl="2" indent="-228600">
              <a:spcBef>
                <a:spcPct val="20000"/>
              </a:spcBef>
              <a:buClr>
                <a:srgbClr val="DA1F28"/>
              </a:buClr>
              <a:buFont typeface="Wingdings 2"/>
              <a:buChar char=""/>
            </a:pPr>
            <a:r>
              <a:rPr lang="en-US" dirty="0" smtClean="0">
                <a:solidFill>
                  <a:prstClr val="black"/>
                </a:solidFill>
              </a:rPr>
              <a:t>The </a:t>
            </a:r>
            <a:r>
              <a:rPr lang="en-US" dirty="0" err="1" smtClean="0">
                <a:solidFill>
                  <a:prstClr val="black"/>
                </a:solidFill>
              </a:rPr>
              <a:t>Sierpinski</a:t>
            </a:r>
            <a:r>
              <a:rPr lang="en-US" dirty="0" smtClean="0">
                <a:solidFill>
                  <a:prstClr val="black"/>
                </a:solidFill>
              </a:rPr>
              <a:t> triangle is strictly self-similar.</a:t>
            </a:r>
            <a:endParaRPr lang="en-US" dirty="0">
              <a:solidFill>
                <a:prstClr val="black"/>
              </a:solidFill>
            </a:endParaRPr>
          </a:p>
        </p:txBody>
      </p:sp>
      <p:pic>
        <p:nvPicPr>
          <p:cNvPr id="6" name="Picture 3" descr="C:\Users\Dria\AppData\Local\Microsoft\Windows\Temporary Internet Files\Content.IE5\651OHSVR\MC900434799[1].png">
            <a:hlinkClick r:id="rId2"/>
          </p:cNvPr>
          <p:cNvPicPr>
            <a:picLocks noChangeAspect="1" noChangeArrowheads="1"/>
          </p:cNvPicPr>
          <p:nvPr/>
        </p:nvPicPr>
        <p:blipFill>
          <a:blip r:embed="rId3" cstate="print"/>
          <a:srcRect/>
          <a:stretch>
            <a:fillRect/>
          </a:stretch>
        </p:blipFill>
        <p:spPr bwMode="auto">
          <a:xfrm>
            <a:off x="2286000" y="4274252"/>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35"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par>
                                <p:cTn id="30" presetID="22" presetClass="entr" presetSubtype="8" fill="hold" grpId="0" nodeType="withEffect">
                                  <p:stCondLst>
                                    <p:cond delay="1420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left)">
                                      <p:cBhvr>
                                        <p:cTn id="32" dur="500"/>
                                        <p:tgtEl>
                                          <p:spTgt spid="24">
                                            <p:txEl>
                                              <p:pRg st="0" end="0"/>
                                            </p:txEl>
                                          </p:spTgt>
                                        </p:tgtEl>
                                      </p:cBhvr>
                                    </p:animEffect>
                                  </p:childTnLst>
                                </p:cTn>
                              </p:par>
                            </p:childTnLst>
                          </p:cTn>
                        </p:par>
                        <p:par>
                          <p:cTn id="33" fill="hold">
                            <p:stCondLst>
                              <p:cond delay="143000"/>
                            </p:stCondLst>
                            <p:childTnLst>
                              <p:par>
                                <p:cTn id="34" presetID="22" presetClass="entr" presetSubtype="8" fill="hold" grpId="0" nodeType="after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wipe(left)">
                                      <p:cBhvr>
                                        <p:cTn id="36"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3745992" cy="4800600"/>
          </a:xfrm>
        </p:spPr>
        <p:txBody>
          <a:bodyPr>
            <a:normAutofit fontScale="77500" lnSpcReduction="20000"/>
          </a:bodyPr>
          <a:lstStyle/>
          <a:p>
            <a:r>
              <a:rPr lang="en-US" dirty="0" smtClean="0"/>
              <a:t>Pascal</a:t>
            </a:r>
          </a:p>
          <a:p>
            <a:pPr lvl="1"/>
            <a:r>
              <a:rPr lang="en-US" dirty="0" err="1" smtClean="0"/>
              <a:t>Blaise</a:t>
            </a:r>
            <a:r>
              <a:rPr lang="en-US" dirty="0" smtClean="0"/>
              <a:t> Pascal</a:t>
            </a:r>
          </a:p>
          <a:p>
            <a:pPr lvl="1"/>
            <a:r>
              <a:rPr lang="en-US" dirty="0" smtClean="0"/>
              <a:t>a French mathematician, physicist, inventor, writer and Christian philosopher</a:t>
            </a:r>
          </a:p>
          <a:p>
            <a:pPr lvl="1"/>
            <a:r>
              <a:rPr lang="en-US" dirty="0" smtClean="0"/>
              <a:t>Created Pascal’s Triangle:</a:t>
            </a:r>
          </a:p>
          <a:p>
            <a:pPr lvl="2"/>
            <a:r>
              <a:rPr lang="en-US" dirty="0" smtClean="0"/>
              <a:t>The first number in the initial row is 1.</a:t>
            </a:r>
          </a:p>
          <a:p>
            <a:pPr lvl="2"/>
            <a:r>
              <a:rPr lang="en-US" dirty="0" smtClean="0"/>
              <a:t>The number in each successive row is the sum of the two numbers above it.</a:t>
            </a:r>
          </a:p>
          <a:p>
            <a:r>
              <a:rPr lang="en-US" dirty="0" smtClean="0"/>
              <a:t>How can you find the sum of the values in the tenth row?</a:t>
            </a:r>
            <a:endParaRPr lang="en-US" dirty="0"/>
          </a:p>
        </p:txBody>
      </p:sp>
      <p:sp>
        <p:nvSpPr>
          <p:cNvPr id="4" name="Isosceles Triangle 3"/>
          <p:cNvSpPr/>
          <p:nvPr/>
        </p:nvSpPr>
        <p:spPr>
          <a:xfrm>
            <a:off x="5257800" y="1447800"/>
            <a:ext cx="3733800" cy="48006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extBox 4"/>
          <p:cNvSpPr txBox="1"/>
          <p:nvPr/>
        </p:nvSpPr>
        <p:spPr>
          <a:xfrm>
            <a:off x="5562600" y="1840468"/>
            <a:ext cx="990600" cy="369332"/>
          </a:xfrm>
          <a:prstGeom prst="rect">
            <a:avLst/>
          </a:prstGeom>
          <a:noFill/>
        </p:spPr>
        <p:txBody>
          <a:bodyPr wrap="square" rtlCol="0">
            <a:spAutoFit/>
          </a:bodyPr>
          <a:lstStyle/>
          <a:p>
            <a:r>
              <a:rPr lang="en-US" i="1" dirty="0" smtClean="0"/>
              <a:t>r</a:t>
            </a:r>
            <a:r>
              <a:rPr lang="en-US" baseline="-25000" dirty="0" smtClean="0"/>
              <a:t>1</a:t>
            </a:r>
            <a:endParaRPr lang="en-US" baseline="-25000" dirty="0"/>
          </a:p>
        </p:txBody>
      </p:sp>
      <p:sp>
        <p:nvSpPr>
          <p:cNvPr id="6" name="TextBox 5"/>
          <p:cNvSpPr txBox="1"/>
          <p:nvPr/>
        </p:nvSpPr>
        <p:spPr>
          <a:xfrm>
            <a:off x="5562600" y="2209800"/>
            <a:ext cx="990600" cy="369332"/>
          </a:xfrm>
          <a:prstGeom prst="rect">
            <a:avLst/>
          </a:prstGeom>
          <a:noFill/>
        </p:spPr>
        <p:txBody>
          <a:bodyPr wrap="square" rtlCol="0">
            <a:spAutoFit/>
          </a:bodyPr>
          <a:lstStyle/>
          <a:p>
            <a:r>
              <a:rPr lang="en-US" i="1" dirty="0" smtClean="0"/>
              <a:t>r</a:t>
            </a:r>
            <a:r>
              <a:rPr lang="en-US" baseline="-25000" dirty="0" smtClean="0"/>
              <a:t>2</a:t>
            </a:r>
            <a:endParaRPr lang="en-US" baseline="-25000" dirty="0"/>
          </a:p>
        </p:txBody>
      </p:sp>
      <p:sp>
        <p:nvSpPr>
          <p:cNvPr id="7" name="TextBox 6"/>
          <p:cNvSpPr txBox="1"/>
          <p:nvPr/>
        </p:nvSpPr>
        <p:spPr>
          <a:xfrm>
            <a:off x="5562600" y="2678668"/>
            <a:ext cx="990600" cy="369332"/>
          </a:xfrm>
          <a:prstGeom prst="rect">
            <a:avLst/>
          </a:prstGeom>
          <a:noFill/>
        </p:spPr>
        <p:txBody>
          <a:bodyPr wrap="square" rtlCol="0">
            <a:spAutoFit/>
          </a:bodyPr>
          <a:lstStyle/>
          <a:p>
            <a:r>
              <a:rPr lang="en-US" i="1" dirty="0" smtClean="0"/>
              <a:t>r</a:t>
            </a:r>
            <a:r>
              <a:rPr lang="en-US" baseline="-25000" dirty="0" smtClean="0"/>
              <a:t>3</a:t>
            </a:r>
            <a:endParaRPr lang="en-US" baseline="-25000" dirty="0"/>
          </a:p>
        </p:txBody>
      </p:sp>
      <p:sp>
        <p:nvSpPr>
          <p:cNvPr id="8" name="TextBox 7"/>
          <p:cNvSpPr txBox="1"/>
          <p:nvPr/>
        </p:nvSpPr>
        <p:spPr>
          <a:xfrm>
            <a:off x="5562600" y="3059668"/>
            <a:ext cx="990600" cy="369332"/>
          </a:xfrm>
          <a:prstGeom prst="rect">
            <a:avLst/>
          </a:prstGeom>
          <a:noFill/>
        </p:spPr>
        <p:txBody>
          <a:bodyPr wrap="square" rtlCol="0">
            <a:spAutoFit/>
          </a:bodyPr>
          <a:lstStyle/>
          <a:p>
            <a:r>
              <a:rPr lang="en-US" i="1" dirty="0" smtClean="0"/>
              <a:t>r</a:t>
            </a:r>
            <a:r>
              <a:rPr lang="en-US" baseline="-25000" dirty="0" smtClean="0"/>
              <a:t>4</a:t>
            </a:r>
            <a:endParaRPr lang="en-US" baseline="-25000" dirty="0"/>
          </a:p>
        </p:txBody>
      </p:sp>
      <p:sp>
        <p:nvSpPr>
          <p:cNvPr id="9" name="TextBox 8"/>
          <p:cNvSpPr txBox="1"/>
          <p:nvPr/>
        </p:nvSpPr>
        <p:spPr>
          <a:xfrm>
            <a:off x="6629400" y="1828800"/>
            <a:ext cx="990600" cy="369332"/>
          </a:xfrm>
          <a:prstGeom prst="rect">
            <a:avLst/>
          </a:prstGeom>
          <a:noFill/>
        </p:spPr>
        <p:txBody>
          <a:bodyPr wrap="square" rtlCol="0">
            <a:spAutoFit/>
          </a:bodyPr>
          <a:lstStyle/>
          <a:p>
            <a:pPr algn="ctr"/>
            <a:r>
              <a:rPr lang="en-US" dirty="0" smtClean="0"/>
              <a:t>1</a:t>
            </a:r>
            <a:endParaRPr lang="en-US" baseline="-25000" dirty="0"/>
          </a:p>
        </p:txBody>
      </p:sp>
      <p:sp>
        <p:nvSpPr>
          <p:cNvPr id="11" name="TextBox 10"/>
          <p:cNvSpPr txBox="1"/>
          <p:nvPr/>
        </p:nvSpPr>
        <p:spPr>
          <a:xfrm>
            <a:off x="6477000" y="2209800"/>
            <a:ext cx="1295400" cy="369332"/>
          </a:xfrm>
          <a:prstGeom prst="rect">
            <a:avLst/>
          </a:prstGeom>
          <a:noFill/>
        </p:spPr>
        <p:txBody>
          <a:bodyPr wrap="square" rtlCol="0">
            <a:spAutoFit/>
          </a:bodyPr>
          <a:lstStyle/>
          <a:p>
            <a:pPr algn="ctr"/>
            <a:r>
              <a:rPr lang="en-US" dirty="0" smtClean="0"/>
              <a:t>1    1</a:t>
            </a:r>
            <a:endParaRPr lang="en-US" baseline="-25000" dirty="0"/>
          </a:p>
        </p:txBody>
      </p:sp>
      <p:sp>
        <p:nvSpPr>
          <p:cNvPr id="12" name="TextBox 11"/>
          <p:cNvSpPr txBox="1"/>
          <p:nvPr/>
        </p:nvSpPr>
        <p:spPr>
          <a:xfrm>
            <a:off x="6477000" y="2678668"/>
            <a:ext cx="1295400" cy="369332"/>
          </a:xfrm>
          <a:prstGeom prst="rect">
            <a:avLst/>
          </a:prstGeom>
          <a:noFill/>
        </p:spPr>
        <p:txBody>
          <a:bodyPr wrap="square" rtlCol="0">
            <a:spAutoFit/>
          </a:bodyPr>
          <a:lstStyle/>
          <a:p>
            <a:pPr algn="ctr"/>
            <a:r>
              <a:rPr lang="en-US" dirty="0" smtClean="0"/>
              <a:t>1    2    1</a:t>
            </a:r>
            <a:endParaRPr lang="en-US" baseline="-25000" dirty="0"/>
          </a:p>
        </p:txBody>
      </p:sp>
      <p:sp>
        <p:nvSpPr>
          <p:cNvPr id="13" name="TextBox 12"/>
          <p:cNvSpPr txBox="1"/>
          <p:nvPr/>
        </p:nvSpPr>
        <p:spPr>
          <a:xfrm>
            <a:off x="6477000" y="3059668"/>
            <a:ext cx="1295400" cy="369332"/>
          </a:xfrm>
          <a:prstGeom prst="rect">
            <a:avLst/>
          </a:prstGeom>
          <a:noFill/>
        </p:spPr>
        <p:txBody>
          <a:bodyPr wrap="square" rtlCol="0">
            <a:spAutoFit/>
          </a:bodyPr>
          <a:lstStyle/>
          <a:p>
            <a:pPr algn="ctr"/>
            <a:r>
              <a:rPr lang="en-US" dirty="0" smtClean="0"/>
              <a:t>1   3    3   1</a:t>
            </a:r>
            <a:endParaRPr lang="en-US" baseline="-25000" dirty="0"/>
          </a:p>
        </p:txBody>
      </p:sp>
      <p:sp>
        <p:nvSpPr>
          <p:cNvPr id="14" name="TextBox 13"/>
          <p:cNvSpPr txBox="1"/>
          <p:nvPr/>
        </p:nvSpPr>
        <p:spPr>
          <a:xfrm>
            <a:off x="4724400" y="5867400"/>
            <a:ext cx="990600" cy="369332"/>
          </a:xfrm>
          <a:prstGeom prst="rect">
            <a:avLst/>
          </a:prstGeom>
          <a:noFill/>
        </p:spPr>
        <p:txBody>
          <a:bodyPr wrap="square" rtlCol="0">
            <a:spAutoFit/>
          </a:bodyPr>
          <a:lstStyle/>
          <a:p>
            <a:r>
              <a:rPr lang="en-US" i="1" dirty="0" smtClean="0"/>
              <a:t>r</a:t>
            </a:r>
            <a:r>
              <a:rPr lang="en-US" baseline="-25000" dirty="0" smtClean="0"/>
              <a:t>10</a:t>
            </a:r>
            <a:endParaRPr lang="en-US" baseline="-25000" dirty="0"/>
          </a:p>
        </p:txBody>
      </p:sp>
      <p:sp>
        <p:nvSpPr>
          <p:cNvPr id="15" name="TextBox 14"/>
          <p:cNvSpPr txBox="1"/>
          <p:nvPr/>
        </p:nvSpPr>
        <p:spPr>
          <a:xfrm>
            <a:off x="8001000" y="1371600"/>
            <a:ext cx="914400" cy="369332"/>
          </a:xfrm>
          <a:prstGeom prst="rect">
            <a:avLst/>
          </a:prstGeom>
          <a:noFill/>
        </p:spPr>
        <p:txBody>
          <a:bodyPr wrap="square" rtlCol="0">
            <a:spAutoFit/>
          </a:bodyPr>
          <a:lstStyle/>
          <a:p>
            <a:r>
              <a:rPr lang="en-US" u="sng" dirty="0" smtClean="0"/>
              <a:t>Sums</a:t>
            </a:r>
            <a:endParaRPr lang="en-US" u="sng" dirty="0"/>
          </a:p>
        </p:txBody>
      </p:sp>
      <p:sp>
        <p:nvSpPr>
          <p:cNvPr id="16" name="TextBox 15"/>
          <p:cNvSpPr txBox="1"/>
          <p:nvPr/>
        </p:nvSpPr>
        <p:spPr>
          <a:xfrm>
            <a:off x="8001000" y="1828800"/>
            <a:ext cx="914400" cy="369332"/>
          </a:xfrm>
          <a:prstGeom prst="rect">
            <a:avLst/>
          </a:prstGeom>
          <a:noFill/>
        </p:spPr>
        <p:txBody>
          <a:bodyPr wrap="square" rtlCol="0">
            <a:spAutoFit/>
          </a:bodyPr>
          <a:lstStyle/>
          <a:p>
            <a:r>
              <a:rPr lang="en-US" dirty="0" smtClean="0"/>
              <a:t>= 1</a:t>
            </a:r>
            <a:endParaRPr lang="en-US" dirty="0"/>
          </a:p>
        </p:txBody>
      </p:sp>
      <p:sp>
        <p:nvSpPr>
          <p:cNvPr id="17" name="TextBox 16"/>
          <p:cNvSpPr txBox="1"/>
          <p:nvPr/>
        </p:nvSpPr>
        <p:spPr>
          <a:xfrm>
            <a:off x="8001000" y="2209800"/>
            <a:ext cx="914400" cy="369332"/>
          </a:xfrm>
          <a:prstGeom prst="rect">
            <a:avLst/>
          </a:prstGeom>
          <a:noFill/>
        </p:spPr>
        <p:txBody>
          <a:bodyPr wrap="square" rtlCol="0">
            <a:spAutoFit/>
          </a:bodyPr>
          <a:lstStyle/>
          <a:p>
            <a:r>
              <a:rPr lang="en-US" dirty="0" smtClean="0"/>
              <a:t>= 2</a:t>
            </a:r>
            <a:endParaRPr lang="en-US" dirty="0"/>
          </a:p>
        </p:txBody>
      </p:sp>
      <p:sp>
        <p:nvSpPr>
          <p:cNvPr id="18" name="TextBox 17"/>
          <p:cNvSpPr txBox="1"/>
          <p:nvPr/>
        </p:nvSpPr>
        <p:spPr>
          <a:xfrm>
            <a:off x="8001000" y="2667000"/>
            <a:ext cx="914400" cy="369332"/>
          </a:xfrm>
          <a:prstGeom prst="rect">
            <a:avLst/>
          </a:prstGeom>
          <a:noFill/>
        </p:spPr>
        <p:txBody>
          <a:bodyPr wrap="square" rtlCol="0">
            <a:spAutoFit/>
          </a:bodyPr>
          <a:lstStyle/>
          <a:p>
            <a:r>
              <a:rPr lang="en-US" dirty="0" smtClean="0"/>
              <a:t>= 4</a:t>
            </a:r>
            <a:endParaRPr lang="en-US" dirty="0"/>
          </a:p>
        </p:txBody>
      </p:sp>
      <p:sp>
        <p:nvSpPr>
          <p:cNvPr id="19" name="TextBox 18"/>
          <p:cNvSpPr txBox="1"/>
          <p:nvPr/>
        </p:nvSpPr>
        <p:spPr>
          <a:xfrm>
            <a:off x="8001000" y="3048000"/>
            <a:ext cx="914400" cy="369332"/>
          </a:xfrm>
          <a:prstGeom prst="rect">
            <a:avLst/>
          </a:prstGeom>
          <a:noFill/>
        </p:spPr>
        <p:txBody>
          <a:bodyPr wrap="square" rtlCol="0">
            <a:spAutoFit/>
          </a:bodyPr>
          <a:lstStyle/>
          <a:p>
            <a:r>
              <a:rPr lang="en-US" dirty="0" smtClean="0"/>
              <a:t>= 8</a:t>
            </a:r>
            <a:endParaRPr lang="en-US" dirty="0"/>
          </a:p>
        </p:txBody>
      </p:sp>
      <p:sp>
        <p:nvSpPr>
          <p:cNvPr id="20" name="TextBox 19"/>
          <p:cNvSpPr txBox="1"/>
          <p:nvPr/>
        </p:nvSpPr>
        <p:spPr>
          <a:xfrm>
            <a:off x="8382000" y="1828800"/>
            <a:ext cx="914400" cy="369332"/>
          </a:xfrm>
          <a:prstGeom prst="rect">
            <a:avLst/>
          </a:prstGeom>
          <a:noFill/>
        </p:spPr>
        <p:txBody>
          <a:bodyPr wrap="square" rtlCol="0">
            <a:spAutoFit/>
          </a:bodyPr>
          <a:lstStyle/>
          <a:p>
            <a:r>
              <a:rPr lang="en-US" dirty="0" smtClean="0"/>
              <a:t>= 2</a:t>
            </a:r>
            <a:r>
              <a:rPr lang="en-US" baseline="30000" dirty="0" smtClean="0"/>
              <a:t>0</a:t>
            </a:r>
            <a:endParaRPr lang="en-US" baseline="30000" dirty="0"/>
          </a:p>
        </p:txBody>
      </p:sp>
      <p:sp>
        <p:nvSpPr>
          <p:cNvPr id="21" name="TextBox 20"/>
          <p:cNvSpPr txBox="1"/>
          <p:nvPr/>
        </p:nvSpPr>
        <p:spPr>
          <a:xfrm>
            <a:off x="8382000" y="2209800"/>
            <a:ext cx="914400" cy="369332"/>
          </a:xfrm>
          <a:prstGeom prst="rect">
            <a:avLst/>
          </a:prstGeom>
          <a:noFill/>
        </p:spPr>
        <p:txBody>
          <a:bodyPr wrap="square" rtlCol="0">
            <a:spAutoFit/>
          </a:bodyPr>
          <a:lstStyle/>
          <a:p>
            <a:r>
              <a:rPr lang="en-US" dirty="0" smtClean="0"/>
              <a:t>= 2</a:t>
            </a:r>
            <a:r>
              <a:rPr lang="en-US" baseline="30000" dirty="0" smtClean="0"/>
              <a:t>1</a:t>
            </a:r>
            <a:endParaRPr lang="en-US" baseline="30000" dirty="0"/>
          </a:p>
        </p:txBody>
      </p:sp>
      <p:sp>
        <p:nvSpPr>
          <p:cNvPr id="22" name="TextBox 21"/>
          <p:cNvSpPr txBox="1"/>
          <p:nvPr/>
        </p:nvSpPr>
        <p:spPr>
          <a:xfrm>
            <a:off x="8382000" y="2667000"/>
            <a:ext cx="914400" cy="369332"/>
          </a:xfrm>
          <a:prstGeom prst="rect">
            <a:avLst/>
          </a:prstGeom>
          <a:noFill/>
        </p:spPr>
        <p:txBody>
          <a:bodyPr wrap="square" rtlCol="0">
            <a:spAutoFit/>
          </a:bodyPr>
          <a:lstStyle/>
          <a:p>
            <a:r>
              <a:rPr lang="en-US" dirty="0" smtClean="0"/>
              <a:t>= 2</a:t>
            </a:r>
            <a:r>
              <a:rPr lang="en-US" baseline="30000" dirty="0" smtClean="0"/>
              <a:t>2</a:t>
            </a:r>
            <a:endParaRPr lang="en-US" baseline="30000" dirty="0"/>
          </a:p>
        </p:txBody>
      </p:sp>
      <p:sp>
        <p:nvSpPr>
          <p:cNvPr id="23" name="TextBox 22"/>
          <p:cNvSpPr txBox="1"/>
          <p:nvPr/>
        </p:nvSpPr>
        <p:spPr>
          <a:xfrm>
            <a:off x="8382000" y="3048000"/>
            <a:ext cx="914400" cy="369332"/>
          </a:xfrm>
          <a:prstGeom prst="rect">
            <a:avLst/>
          </a:prstGeom>
          <a:noFill/>
        </p:spPr>
        <p:txBody>
          <a:bodyPr wrap="square" rtlCol="0">
            <a:spAutoFit/>
          </a:bodyPr>
          <a:lstStyle/>
          <a:p>
            <a:r>
              <a:rPr lang="en-US" dirty="0" smtClean="0"/>
              <a:t>= 2</a:t>
            </a:r>
            <a:r>
              <a:rPr lang="en-US" baseline="30000" dirty="0" smtClean="0"/>
              <a:t>3</a:t>
            </a:r>
            <a:endParaRPr lang="en-US" baseline="30000" dirty="0"/>
          </a:p>
        </p:txBody>
      </p:sp>
      <p:sp>
        <p:nvSpPr>
          <p:cNvPr id="24" name="TextBox 23"/>
          <p:cNvSpPr txBox="1"/>
          <p:nvPr/>
        </p:nvSpPr>
        <p:spPr>
          <a:xfrm>
            <a:off x="6858000" y="5867400"/>
            <a:ext cx="990600" cy="369332"/>
          </a:xfrm>
          <a:prstGeom prst="rect">
            <a:avLst/>
          </a:prstGeom>
          <a:noFill/>
        </p:spPr>
        <p:txBody>
          <a:bodyPr wrap="square" rtlCol="0">
            <a:spAutoFit/>
          </a:bodyPr>
          <a:lstStyle/>
          <a:p>
            <a:r>
              <a:rPr lang="en-US" dirty="0" smtClean="0"/>
              <a:t>= 2</a:t>
            </a:r>
            <a:r>
              <a:rPr lang="en-US" baseline="30000" dirty="0" smtClean="0"/>
              <a:t>10-1</a:t>
            </a:r>
            <a:endParaRPr lang="en-US" baseline="30000" dirty="0"/>
          </a:p>
        </p:txBody>
      </p:sp>
      <p:sp>
        <p:nvSpPr>
          <p:cNvPr id="26" name="Rectangle 25"/>
          <p:cNvSpPr/>
          <p:nvPr/>
        </p:nvSpPr>
        <p:spPr>
          <a:xfrm>
            <a:off x="7620000" y="5867400"/>
            <a:ext cx="575799" cy="369332"/>
          </a:xfrm>
          <a:prstGeom prst="rect">
            <a:avLst/>
          </a:prstGeom>
        </p:spPr>
        <p:txBody>
          <a:bodyPr wrap="none">
            <a:spAutoFit/>
          </a:bodyPr>
          <a:lstStyle/>
          <a:p>
            <a:r>
              <a:rPr lang="en-US" dirty="0" smtClean="0"/>
              <a:t>= 2</a:t>
            </a:r>
            <a:r>
              <a:rPr lang="en-US" baseline="30000" dirty="0" smtClean="0"/>
              <a:t>9</a:t>
            </a:r>
            <a:endParaRPr lang="en-US" baseline="30000" dirty="0"/>
          </a:p>
        </p:txBody>
      </p:sp>
      <p:sp>
        <p:nvSpPr>
          <p:cNvPr id="27" name="Rectangle 26"/>
          <p:cNvSpPr/>
          <p:nvPr/>
        </p:nvSpPr>
        <p:spPr>
          <a:xfrm>
            <a:off x="8077200" y="5867400"/>
            <a:ext cx="729687" cy="369332"/>
          </a:xfrm>
          <a:prstGeom prst="rect">
            <a:avLst/>
          </a:prstGeom>
        </p:spPr>
        <p:txBody>
          <a:bodyPr wrap="none">
            <a:spAutoFit/>
          </a:bodyPr>
          <a:lstStyle/>
          <a:p>
            <a:r>
              <a:rPr lang="en-US" dirty="0" smtClean="0"/>
              <a:t>= 512</a:t>
            </a:r>
            <a:endParaRPr lang="en-US" baseline="30000" dirty="0"/>
          </a:p>
        </p:txBody>
      </p:sp>
      <p:sp>
        <p:nvSpPr>
          <p:cNvPr id="28" name="Oval 27"/>
          <p:cNvSpPr/>
          <p:nvPr/>
        </p:nvSpPr>
        <p:spPr>
          <a:xfrm>
            <a:off x="5638800" y="19812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Oval 28"/>
          <p:cNvSpPr/>
          <p:nvPr/>
        </p:nvSpPr>
        <p:spPr>
          <a:xfrm>
            <a:off x="8686800" y="18288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Oval 29"/>
          <p:cNvSpPr/>
          <p:nvPr/>
        </p:nvSpPr>
        <p:spPr>
          <a:xfrm>
            <a:off x="5638800" y="23622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Oval 30"/>
          <p:cNvSpPr/>
          <p:nvPr/>
        </p:nvSpPr>
        <p:spPr>
          <a:xfrm>
            <a:off x="8686800" y="22098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Oval 33"/>
          <p:cNvSpPr/>
          <p:nvPr/>
        </p:nvSpPr>
        <p:spPr>
          <a:xfrm>
            <a:off x="5638800" y="28194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Oval 34"/>
          <p:cNvSpPr/>
          <p:nvPr/>
        </p:nvSpPr>
        <p:spPr>
          <a:xfrm>
            <a:off x="8686800" y="26670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Oval 35"/>
          <p:cNvSpPr/>
          <p:nvPr/>
        </p:nvSpPr>
        <p:spPr>
          <a:xfrm>
            <a:off x="5638800" y="32004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Oval 36"/>
          <p:cNvSpPr/>
          <p:nvPr/>
        </p:nvSpPr>
        <p:spPr>
          <a:xfrm>
            <a:off x="8686800" y="30480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wipe(left)">
                                      <p:cBhvr>
                                        <p:cTn id="76" dur="5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500" fill="hold"/>
                                        <p:tgtEl>
                                          <p:spTgt spid="17"/>
                                        </p:tgtEl>
                                        <p:attrNameLst>
                                          <p:attrName>ppt_w</p:attrName>
                                        </p:attrNameLst>
                                      </p:cBhvr>
                                      <p:tavLst>
                                        <p:tav tm="0">
                                          <p:val>
                                            <p:fltVal val="0"/>
                                          </p:val>
                                        </p:tav>
                                        <p:tav tm="100000">
                                          <p:val>
                                            <p:strVal val="#ppt_w"/>
                                          </p:val>
                                        </p:tav>
                                      </p:tavLst>
                                    </p:anim>
                                    <p:anim calcmode="lin" valueType="num">
                                      <p:cBhvr>
                                        <p:cTn id="9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23" presetClass="entr" presetSubtype="16"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fill="hold"/>
                                        <p:tgtEl>
                                          <p:spTgt spid="22"/>
                                        </p:tgtEl>
                                        <p:attrNameLst>
                                          <p:attrName>ppt_w</p:attrName>
                                        </p:attrNameLst>
                                      </p:cBhvr>
                                      <p:tavLst>
                                        <p:tav tm="0">
                                          <p:val>
                                            <p:fltVal val="0"/>
                                          </p:val>
                                        </p:tav>
                                        <p:tav tm="100000">
                                          <p:val>
                                            <p:strVal val="#ppt_w"/>
                                          </p:val>
                                        </p:tav>
                                      </p:tavLst>
                                    </p:anim>
                                    <p:anim calcmode="lin" valueType="num">
                                      <p:cBhvr>
                                        <p:cTn id="12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ntr" presetSubtype="16" fill="hold" grpId="0" nodeType="click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500" fill="hold"/>
                                        <p:tgtEl>
                                          <p:spTgt spid="23"/>
                                        </p:tgtEl>
                                        <p:attrNameLst>
                                          <p:attrName>ppt_w</p:attrName>
                                        </p:attrNameLst>
                                      </p:cBhvr>
                                      <p:tavLst>
                                        <p:tav tm="0">
                                          <p:val>
                                            <p:fltVal val="0"/>
                                          </p:val>
                                        </p:tav>
                                        <p:tav tm="100000">
                                          <p:val>
                                            <p:strVal val="#ppt_w"/>
                                          </p:val>
                                        </p:tav>
                                      </p:tavLst>
                                    </p:anim>
                                    <p:anim calcmode="lin" valueType="num">
                                      <p:cBhvr>
                                        <p:cTn id="135"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3" presetClass="entr" presetSubtype="16" fill="hold" grpId="0" nodeType="click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fltVal val="0"/>
                                          </p:val>
                                        </p:tav>
                                        <p:tav tm="100000">
                                          <p:val>
                                            <p:strVal val="#ppt_w"/>
                                          </p:val>
                                        </p:tav>
                                      </p:tavLst>
                                    </p:anim>
                                    <p:anim calcmode="lin" valueType="num">
                                      <p:cBhvr>
                                        <p:cTn id="141" dur="500" fill="hold"/>
                                        <p:tgtEl>
                                          <p:spTgt spid="28"/>
                                        </p:tgtEl>
                                        <p:attrNameLst>
                                          <p:attrName>ppt_h</p:attrName>
                                        </p:attrNameLst>
                                      </p:cBhvr>
                                      <p:tavLst>
                                        <p:tav tm="0">
                                          <p:val>
                                            <p:fltVal val="0"/>
                                          </p:val>
                                        </p:tav>
                                        <p:tav tm="100000">
                                          <p:val>
                                            <p:strVal val="#ppt_h"/>
                                          </p:val>
                                        </p:tav>
                                      </p:tavLst>
                                    </p:anim>
                                  </p:childTnLst>
                                </p:cTn>
                              </p:par>
                            </p:childTnLst>
                          </p:cTn>
                        </p:par>
                        <p:par>
                          <p:cTn id="142" fill="hold">
                            <p:stCondLst>
                              <p:cond delay="500"/>
                            </p:stCondLst>
                            <p:childTnLst>
                              <p:par>
                                <p:cTn id="143" presetID="23" presetClass="entr" presetSubtype="16" fill="hold" grpId="0" nodeType="after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p:cTn id="145" dur="500" fill="hold"/>
                                        <p:tgtEl>
                                          <p:spTgt spid="29"/>
                                        </p:tgtEl>
                                        <p:attrNameLst>
                                          <p:attrName>ppt_w</p:attrName>
                                        </p:attrNameLst>
                                      </p:cBhvr>
                                      <p:tavLst>
                                        <p:tav tm="0">
                                          <p:val>
                                            <p:fltVal val="0"/>
                                          </p:val>
                                        </p:tav>
                                        <p:tav tm="100000">
                                          <p:val>
                                            <p:strVal val="#ppt_w"/>
                                          </p:val>
                                        </p:tav>
                                      </p:tavLst>
                                    </p:anim>
                                    <p:anim calcmode="lin" valueType="num">
                                      <p:cBhvr>
                                        <p:cTn id="14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500" fill="hold"/>
                                        <p:tgtEl>
                                          <p:spTgt spid="30"/>
                                        </p:tgtEl>
                                        <p:attrNameLst>
                                          <p:attrName>ppt_w</p:attrName>
                                        </p:attrNameLst>
                                      </p:cBhvr>
                                      <p:tavLst>
                                        <p:tav tm="0">
                                          <p:val>
                                            <p:fltVal val="0"/>
                                          </p:val>
                                        </p:tav>
                                        <p:tav tm="100000">
                                          <p:val>
                                            <p:strVal val="#ppt_w"/>
                                          </p:val>
                                        </p:tav>
                                      </p:tavLst>
                                    </p:anim>
                                    <p:anim calcmode="lin" valueType="num">
                                      <p:cBhvr>
                                        <p:cTn id="152" dur="500" fill="hold"/>
                                        <p:tgtEl>
                                          <p:spTgt spid="30"/>
                                        </p:tgtEl>
                                        <p:attrNameLst>
                                          <p:attrName>ppt_h</p:attrName>
                                        </p:attrNameLst>
                                      </p:cBhvr>
                                      <p:tavLst>
                                        <p:tav tm="0">
                                          <p:val>
                                            <p:fltVal val="0"/>
                                          </p:val>
                                        </p:tav>
                                        <p:tav tm="100000">
                                          <p:val>
                                            <p:strVal val="#ppt_h"/>
                                          </p:val>
                                        </p:tav>
                                      </p:tavLst>
                                    </p:anim>
                                  </p:childTnLst>
                                </p:cTn>
                              </p:par>
                            </p:childTnLst>
                          </p:cTn>
                        </p:par>
                        <p:par>
                          <p:cTn id="153" fill="hold">
                            <p:stCondLst>
                              <p:cond delay="500"/>
                            </p:stCondLst>
                            <p:childTnLst>
                              <p:par>
                                <p:cTn id="154" presetID="23" presetClass="entr" presetSubtype="16" fill="hold" grpId="0" nodeType="after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23" presetClass="entr" presetSubtype="16"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childTnLst>
                                </p:cTn>
                              </p:par>
                            </p:childTnLst>
                          </p:cTn>
                        </p:par>
                        <p:par>
                          <p:cTn id="164" fill="hold">
                            <p:stCondLst>
                              <p:cond delay="500"/>
                            </p:stCondLst>
                            <p:childTnLst>
                              <p:par>
                                <p:cTn id="165" presetID="23" presetClass="entr" presetSubtype="16" fill="hold" grpId="0" nodeType="afterEffect">
                                  <p:stCondLst>
                                    <p:cond delay="0"/>
                                  </p:stCondLst>
                                  <p:childTnLst>
                                    <p:set>
                                      <p:cBhvr>
                                        <p:cTn id="166" dur="1" fill="hold">
                                          <p:stCondLst>
                                            <p:cond delay="0"/>
                                          </p:stCondLst>
                                        </p:cTn>
                                        <p:tgtEl>
                                          <p:spTgt spid="35"/>
                                        </p:tgtEl>
                                        <p:attrNameLst>
                                          <p:attrName>style.visibility</p:attrName>
                                        </p:attrNameLst>
                                      </p:cBhvr>
                                      <p:to>
                                        <p:strVal val="visible"/>
                                      </p:to>
                                    </p:set>
                                    <p:anim calcmode="lin" valueType="num">
                                      <p:cBhvr>
                                        <p:cTn id="167" dur="500" fill="hold"/>
                                        <p:tgtEl>
                                          <p:spTgt spid="35"/>
                                        </p:tgtEl>
                                        <p:attrNameLst>
                                          <p:attrName>ppt_w</p:attrName>
                                        </p:attrNameLst>
                                      </p:cBhvr>
                                      <p:tavLst>
                                        <p:tav tm="0">
                                          <p:val>
                                            <p:fltVal val="0"/>
                                          </p:val>
                                        </p:tav>
                                        <p:tav tm="100000">
                                          <p:val>
                                            <p:strVal val="#ppt_w"/>
                                          </p:val>
                                        </p:tav>
                                      </p:tavLst>
                                    </p:anim>
                                    <p:anim calcmode="lin" valueType="num">
                                      <p:cBhvr>
                                        <p:cTn id="16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23" presetClass="entr" presetSubtype="16" fill="hold" grpId="0" nodeType="clickEffect">
                                  <p:stCondLst>
                                    <p:cond delay="0"/>
                                  </p:stCondLst>
                                  <p:childTnLst>
                                    <p:set>
                                      <p:cBhvr>
                                        <p:cTn id="172" dur="1" fill="hold">
                                          <p:stCondLst>
                                            <p:cond delay="0"/>
                                          </p:stCondLst>
                                        </p:cTn>
                                        <p:tgtEl>
                                          <p:spTgt spid="36"/>
                                        </p:tgtEl>
                                        <p:attrNameLst>
                                          <p:attrName>style.visibility</p:attrName>
                                        </p:attrNameLst>
                                      </p:cBhvr>
                                      <p:to>
                                        <p:strVal val="visible"/>
                                      </p:to>
                                    </p:set>
                                    <p:anim calcmode="lin" valueType="num">
                                      <p:cBhvr>
                                        <p:cTn id="173" dur="500" fill="hold"/>
                                        <p:tgtEl>
                                          <p:spTgt spid="36"/>
                                        </p:tgtEl>
                                        <p:attrNameLst>
                                          <p:attrName>ppt_w</p:attrName>
                                        </p:attrNameLst>
                                      </p:cBhvr>
                                      <p:tavLst>
                                        <p:tav tm="0">
                                          <p:val>
                                            <p:fltVal val="0"/>
                                          </p:val>
                                        </p:tav>
                                        <p:tav tm="100000">
                                          <p:val>
                                            <p:strVal val="#ppt_w"/>
                                          </p:val>
                                        </p:tav>
                                      </p:tavLst>
                                    </p:anim>
                                    <p:anim calcmode="lin" valueType="num">
                                      <p:cBhvr>
                                        <p:cTn id="174" dur="500" fill="hold"/>
                                        <p:tgtEl>
                                          <p:spTgt spid="36"/>
                                        </p:tgtEl>
                                        <p:attrNameLst>
                                          <p:attrName>ppt_h</p:attrName>
                                        </p:attrNameLst>
                                      </p:cBhvr>
                                      <p:tavLst>
                                        <p:tav tm="0">
                                          <p:val>
                                            <p:fltVal val="0"/>
                                          </p:val>
                                        </p:tav>
                                        <p:tav tm="100000">
                                          <p:val>
                                            <p:strVal val="#ppt_h"/>
                                          </p:val>
                                        </p:tav>
                                      </p:tavLst>
                                    </p:anim>
                                  </p:childTnLst>
                                </p:cTn>
                              </p:par>
                            </p:childTnLst>
                          </p:cTn>
                        </p:par>
                        <p:par>
                          <p:cTn id="175" fill="hold">
                            <p:stCondLst>
                              <p:cond delay="500"/>
                            </p:stCondLst>
                            <p:childTnLst>
                              <p:par>
                                <p:cTn id="176" presetID="23" presetClass="entr" presetSubtype="16" fill="hold" grpId="0" nodeType="after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p:cTn id="178" dur="500" fill="hold"/>
                                        <p:tgtEl>
                                          <p:spTgt spid="37"/>
                                        </p:tgtEl>
                                        <p:attrNameLst>
                                          <p:attrName>ppt_w</p:attrName>
                                        </p:attrNameLst>
                                      </p:cBhvr>
                                      <p:tavLst>
                                        <p:tav tm="0">
                                          <p:val>
                                            <p:fltVal val="0"/>
                                          </p:val>
                                        </p:tav>
                                        <p:tav tm="100000">
                                          <p:val>
                                            <p:strVal val="#ppt_w"/>
                                          </p:val>
                                        </p:tav>
                                      </p:tavLst>
                                    </p:anim>
                                    <p:anim calcmode="lin" valueType="num">
                                      <p:cBhvr>
                                        <p:cTn id="179"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wipe(left)">
                                      <p:cBhvr>
                                        <p:cTn id="184" dur="500"/>
                                        <p:tgtEl>
                                          <p:spTgt spid="24"/>
                                        </p:tgtEl>
                                      </p:cBhvr>
                                    </p:animEffect>
                                  </p:childTnLst>
                                </p:cTn>
                              </p:par>
                            </p:childTnLst>
                          </p:cTn>
                        </p:par>
                      </p:childTnLst>
                    </p:cTn>
                  </p:par>
                  <p:par>
                    <p:cTn id="185" fill="hold">
                      <p:stCondLst>
                        <p:cond delay="indefinite"/>
                      </p:stCondLst>
                      <p:childTnLst>
                        <p:par>
                          <p:cTn id="186" fill="hold">
                            <p:stCondLst>
                              <p:cond delay="0"/>
                            </p:stCondLst>
                            <p:childTnLst>
                              <p:par>
                                <p:cTn id="187" presetID="23" presetClass="entr" presetSubtype="16" fill="hold" grpId="0" nodeType="clickEffect">
                                  <p:stCondLst>
                                    <p:cond delay="0"/>
                                  </p:stCondLst>
                                  <p:childTnLst>
                                    <p:set>
                                      <p:cBhvr>
                                        <p:cTn id="188" dur="1" fill="hold">
                                          <p:stCondLst>
                                            <p:cond delay="0"/>
                                          </p:stCondLst>
                                        </p:cTn>
                                        <p:tgtEl>
                                          <p:spTgt spid="26"/>
                                        </p:tgtEl>
                                        <p:attrNameLst>
                                          <p:attrName>style.visibility</p:attrName>
                                        </p:attrNameLst>
                                      </p:cBhvr>
                                      <p:to>
                                        <p:strVal val="visible"/>
                                      </p:to>
                                    </p:set>
                                    <p:anim calcmode="lin" valueType="num">
                                      <p:cBhvr>
                                        <p:cTn id="189" dur="500" fill="hold"/>
                                        <p:tgtEl>
                                          <p:spTgt spid="26"/>
                                        </p:tgtEl>
                                        <p:attrNameLst>
                                          <p:attrName>ppt_w</p:attrName>
                                        </p:attrNameLst>
                                      </p:cBhvr>
                                      <p:tavLst>
                                        <p:tav tm="0">
                                          <p:val>
                                            <p:fltVal val="0"/>
                                          </p:val>
                                        </p:tav>
                                        <p:tav tm="100000">
                                          <p:val>
                                            <p:strVal val="#ppt_w"/>
                                          </p:val>
                                        </p:tav>
                                      </p:tavLst>
                                    </p:anim>
                                    <p:anim calcmode="lin" valueType="num">
                                      <p:cBhvr>
                                        <p:cTn id="19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23" presetClass="entr" presetSubtype="16" fill="hold" grpId="0" nodeType="clickEffect">
                                  <p:stCondLst>
                                    <p:cond delay="0"/>
                                  </p:stCondLst>
                                  <p:childTnLst>
                                    <p:set>
                                      <p:cBhvr>
                                        <p:cTn id="194" dur="1" fill="hold">
                                          <p:stCondLst>
                                            <p:cond delay="0"/>
                                          </p:stCondLst>
                                        </p:cTn>
                                        <p:tgtEl>
                                          <p:spTgt spid="27"/>
                                        </p:tgtEl>
                                        <p:attrNameLst>
                                          <p:attrName>style.visibility</p:attrName>
                                        </p:attrNameLst>
                                      </p:cBhvr>
                                      <p:to>
                                        <p:strVal val="visible"/>
                                      </p:to>
                                    </p:set>
                                    <p:anim calcmode="lin" valueType="num">
                                      <p:cBhvr>
                                        <p:cTn id="195" dur="500" fill="hold"/>
                                        <p:tgtEl>
                                          <p:spTgt spid="27"/>
                                        </p:tgtEl>
                                        <p:attrNameLst>
                                          <p:attrName>ppt_w</p:attrName>
                                        </p:attrNameLst>
                                      </p:cBhvr>
                                      <p:tavLst>
                                        <p:tav tm="0">
                                          <p:val>
                                            <p:fltVal val="0"/>
                                          </p:val>
                                        </p:tav>
                                        <p:tav tm="100000">
                                          <p:val>
                                            <p:strVal val="#ppt_w"/>
                                          </p:val>
                                        </p:tav>
                                      </p:tavLst>
                                    </p:anim>
                                    <p:anim calcmode="lin" valueType="num">
                                      <p:cBhvr>
                                        <p:cTn id="19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p:bldP spid="27" grpId="0"/>
      <p:bldP spid="28" grpId="0" animBg="1"/>
      <p:bldP spid="29" grpId="0" animBg="1"/>
      <p:bldP spid="30" grpId="0" animBg="1"/>
      <p:bldP spid="31"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 Fractals &amp; Self-Similarity</a:t>
            </a:r>
            <a:endParaRPr lang="en-US" dirty="0"/>
          </a:p>
        </p:txBody>
      </p:sp>
      <p:sp>
        <p:nvSpPr>
          <p:cNvPr id="3" name="Content Placeholder 2"/>
          <p:cNvSpPr>
            <a:spLocks noGrp="1"/>
          </p:cNvSpPr>
          <p:nvPr>
            <p:ph idx="1"/>
          </p:nvPr>
        </p:nvSpPr>
        <p:spPr>
          <a:xfrm>
            <a:off x="1435608" y="1447800"/>
            <a:ext cx="7498080" cy="2286000"/>
          </a:xfrm>
        </p:spPr>
        <p:txBody>
          <a:bodyPr/>
          <a:lstStyle/>
          <a:p>
            <a:r>
              <a:rPr lang="en-US" dirty="0" smtClean="0"/>
              <a:t>Koch</a:t>
            </a:r>
          </a:p>
          <a:p>
            <a:pPr lvl="1"/>
            <a:r>
              <a:rPr lang="en-US" dirty="0" err="1" smtClean="0"/>
              <a:t>Helge</a:t>
            </a:r>
            <a:r>
              <a:rPr lang="en-US" dirty="0" smtClean="0"/>
              <a:t> Von Koch</a:t>
            </a:r>
          </a:p>
          <a:p>
            <a:pPr lvl="1"/>
            <a:r>
              <a:rPr lang="en-US" dirty="0" smtClean="0"/>
              <a:t>Swedish Mathematician</a:t>
            </a:r>
          </a:p>
          <a:p>
            <a:pPr lvl="1"/>
            <a:r>
              <a:rPr lang="en-US" dirty="0" smtClean="0"/>
              <a:t>Created the Koch Snowflake:</a:t>
            </a:r>
            <a:endParaRPr lang="en-US" dirty="0"/>
          </a:p>
        </p:txBody>
      </p:sp>
      <p:pic>
        <p:nvPicPr>
          <p:cNvPr id="7" name="Picture 3" descr="C:\Users\Dria\AppData\Local\Microsoft\Windows\Temporary Internet Files\Content.IE5\651OHSVR\MC900434799[1].png">
            <a:hlinkClick r:id="rId2"/>
          </p:cNvPr>
          <p:cNvPicPr>
            <a:picLocks noChangeAspect="1" noChangeArrowheads="1"/>
          </p:cNvPicPr>
          <p:nvPr/>
        </p:nvPicPr>
        <p:blipFill>
          <a:blip r:embed="rId3" cstate="print"/>
          <a:srcRect/>
          <a:stretch>
            <a:fillRect/>
          </a:stretch>
        </p:blipFill>
        <p:spPr bwMode="auto">
          <a:xfrm>
            <a:off x="2286000" y="4274252"/>
            <a:ext cx="1828572" cy="1828572"/>
          </a:xfrm>
          <a:prstGeom prst="rect">
            <a:avLst/>
          </a:prstGeom>
          <a:noFill/>
        </p:spPr>
      </p:pic>
      <p:pic>
        <p:nvPicPr>
          <p:cNvPr id="8" name="Picture 3" descr="C:\Users\Dria\AppData\Local\Microsoft\Windows\Temporary Internet Files\Content.IE5\651OHSVR\MC900434799[1].png">
            <a:hlinkClick r:id="rId4"/>
          </p:cNvPr>
          <p:cNvPicPr>
            <a:picLocks noChangeAspect="1" noChangeArrowheads="1"/>
          </p:cNvPicPr>
          <p:nvPr/>
        </p:nvPicPr>
        <p:blipFill>
          <a:blip r:embed="rId3" cstate="print"/>
          <a:srcRect/>
          <a:stretch>
            <a:fillRect/>
          </a:stretch>
        </p:blipFill>
        <p:spPr bwMode="auto">
          <a:xfrm>
            <a:off x="5943600" y="4274252"/>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35"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3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style.rotation</p:attrName>
                                        </p:attrNameLst>
                                      </p:cBhvr>
                                      <p:tavLst>
                                        <p:tav tm="0">
                                          <p:val>
                                            <p:fltVal val="720"/>
                                          </p:val>
                                        </p:tav>
                                        <p:tav tm="100000">
                                          <p:val>
                                            <p:fltVal val="0"/>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 calcmode="lin" valueType="num">
                                      <p:cBhvr>
                                        <p:cTn id="3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2009</TotalTime>
  <Words>803</Words>
  <Application>Microsoft Office PowerPoint</Application>
  <PresentationFormat>On-screen Show (4:3)</PresentationFormat>
  <Paragraphs>91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Tuesday, January 22, 2013</vt:lpstr>
      <vt:lpstr>Homework Check</vt:lpstr>
      <vt:lpstr>Homework Check</vt:lpstr>
      <vt:lpstr>Homework Check</vt:lpstr>
      <vt:lpstr>§7-6 Fractals &amp; Self-Similarity</vt:lpstr>
      <vt:lpstr>§7-6 Fractals &amp; Self-Similarity</vt:lpstr>
      <vt:lpstr>§7-6 Fractals &amp; Self-Similarity</vt:lpstr>
      <vt:lpstr>§7-6 Fractals &amp; Self-Similarity</vt:lpstr>
      <vt:lpstr>§7-6 Fractals &amp; Self-Similarity</vt:lpstr>
      <vt:lpstr>§7-6 Fractals &amp; Self-Similarity</vt:lpstr>
      <vt:lpstr>§7-6 Fractals &amp; Self-Similarity</vt:lpstr>
      <vt:lpstr>§7-6 Fractals &amp; Self-Similarity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January 22, 2013</dc:title>
  <dc:creator>Dria</dc:creator>
  <cp:lastModifiedBy>Dria</cp:lastModifiedBy>
  <cp:revision>10</cp:revision>
  <dcterms:created xsi:type="dcterms:W3CDTF">2013-01-21T21:11:23Z</dcterms:created>
  <dcterms:modified xsi:type="dcterms:W3CDTF">2013-01-23T23:10:35Z</dcterms:modified>
</cp:coreProperties>
</file>